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9" r:id="rId5"/>
    <p:sldId id="270" r:id="rId6"/>
    <p:sldId id="265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B4E46E"/>
    <a:srgbClr val="4300FE"/>
    <a:srgbClr val="320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A48D8-CADF-4405-9CF0-FDAB17E9B62C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76289-D295-47FE-B4D5-40B7A4446B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47D02-2824-467C-BDE4-2029C16481A0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5B52C-6EF2-4016-9313-6175643E80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0%B8%D0%B1%D1%96%D1%80%D0%BA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trina.dankova@gmail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9937104" cy="6957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/>
          </a:bodyPr>
          <a:lstStyle/>
          <a:p>
            <a:r>
              <a:rPr lang="uk-UA" sz="3500" b="1" dirty="0" smtClean="0">
                <a:solidFill>
                  <a:schemeClr val="tx1"/>
                </a:solidFill>
              </a:rPr>
              <a:t>ПРОГРАМА </a:t>
            </a:r>
            <a:r>
              <a:rPr lang="en-US" sz="3500" b="1" dirty="0" smtClean="0">
                <a:solidFill>
                  <a:schemeClr val="tx1"/>
                </a:solidFill>
              </a:rPr>
              <a:t>USAID </a:t>
            </a:r>
            <a:endParaRPr lang="uk-UA" sz="3500" b="1" dirty="0" smtClean="0">
              <a:solidFill>
                <a:schemeClr val="tx1"/>
              </a:solidFill>
            </a:endParaRPr>
          </a:p>
          <a:p>
            <a:r>
              <a:rPr lang="uk-UA" sz="3500" b="1" dirty="0" smtClean="0">
                <a:solidFill>
                  <a:schemeClr val="tx1"/>
                </a:solidFill>
              </a:rPr>
              <a:t>«НОВЕ ПРАВОСУДДЯ»</a:t>
            </a:r>
            <a:endParaRPr lang="ru-RU" sz="3500" b="1" dirty="0">
              <a:solidFill>
                <a:schemeClr val="tx1"/>
              </a:solidFill>
            </a:endParaRP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uk-UA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ТРЕНІНГ</a:t>
            </a:r>
            <a:r>
              <a:rPr lang="uk-UA" b="1" dirty="0">
                <a:solidFill>
                  <a:srgbClr val="800000"/>
                </a:solidFill>
              </a:rPr>
              <a:t> </a:t>
            </a:r>
            <a:r>
              <a:rPr lang="uk-UA" b="1" dirty="0" smtClean="0">
                <a:solidFill>
                  <a:srgbClr val="800000"/>
                </a:solidFill>
              </a:rPr>
              <a:t> </a:t>
            </a:r>
            <a:endParaRPr lang="ru-RU" dirty="0">
              <a:solidFill>
                <a:srgbClr val="800000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Дослідження </a:t>
            </a:r>
            <a:r>
              <a:rPr lang="uk-UA" b="1" dirty="0">
                <a:solidFill>
                  <a:schemeClr val="tx1"/>
                </a:solidFill>
              </a:rPr>
              <a:t>задоволеності відвідувачів суду окремими аспектами роботи суду за методологією КГЗ в рамках системи оцінювання роботи суду (СОРС</a:t>
            </a:r>
            <a:r>
              <a:rPr lang="uk-UA" b="1" dirty="0" smtClean="0">
                <a:solidFill>
                  <a:schemeClr val="tx1"/>
                </a:solidFill>
              </a:rPr>
              <a:t>)</a:t>
            </a:r>
            <a:r>
              <a:rPr lang="uk-UA" b="1" dirty="0">
                <a:solidFill>
                  <a:schemeClr val="tx1"/>
                </a:solidFill>
              </a:rPr>
              <a:t> </a:t>
            </a:r>
            <a:endParaRPr lang="uk-UA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Picture 1" descr="L:\FAIR\Technical Implementation\ER 3.2 TV SS\13.CPE implementation\CPE Implementation Guidelines\CPE Guidelines_for Print\LOGOS\USAID_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16835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Логотип2_комитета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016" y="1772816"/>
            <a:ext cx="3312368" cy="1512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52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ЗАГАЛЬНА ХАРАКТЕРИСТИКА СИСТЕМИ ОЦІНЮВАННЯ РОБОТИ СУДУ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632848" cy="2088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dirty="0" smtClean="0"/>
              <a:t>Ініціатива створення української Системи оцінювання роботи суду виникла в суддівському самоврядування України ще в 2008 році й була реалізована в рамках проектів Агентства США з міжнародного розвитку </a:t>
            </a:r>
            <a:r>
              <a:rPr lang="en-US" sz="2000" b="1" dirty="0" smtClean="0"/>
              <a:t>USAID </a:t>
            </a:r>
            <a:r>
              <a:rPr lang="uk-UA" sz="2000" b="1" dirty="0" smtClean="0"/>
              <a:t>«Україна: Верховенство права» та «Справедливе правосуддя».</a:t>
            </a:r>
          </a:p>
          <a:p>
            <a:pPr marL="0" indent="0" algn="just">
              <a:buNone/>
            </a:pPr>
            <a:r>
              <a:rPr lang="uk-UA" sz="2000" b="1" dirty="0" smtClean="0"/>
              <a:t>Розробка системи оцінювання та її пілотна апробація в українських судах тривали з 2010 по 2015 роки.  </a:t>
            </a:r>
            <a:endParaRPr lang="ru-RU" sz="2000" b="1" dirty="0"/>
          </a:p>
          <a:p>
            <a:pPr marL="0" indent="0" algn="just">
              <a:buNone/>
            </a:pPr>
            <a:r>
              <a:rPr lang="uk-UA" sz="1600" dirty="0" smtClean="0"/>
              <a:t>	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17032"/>
            <a:ext cx="4038600" cy="26692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3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РІШЕННЯ РАДИ СУДДІВ УКРАЇНИ ЩОДО ЗАСТОСУВАННЯ СОРС</a:t>
            </a:r>
            <a:endParaRPr lang="uk-U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u="sng" dirty="0"/>
              <a:t>Рішення Ради суддів України від 02.04.2015. №28</a:t>
            </a:r>
            <a:endParaRPr lang="ru-RU" sz="1800" u="sng" dirty="0"/>
          </a:p>
          <a:p>
            <a:pPr marL="0" indent="0" algn="just">
              <a:buNone/>
            </a:pPr>
            <a:r>
              <a:rPr lang="uk-UA" sz="1800" dirty="0" smtClean="0"/>
              <a:t>- затверджено </a:t>
            </a:r>
            <a:r>
              <a:rPr lang="uk-UA" sz="1800" dirty="0"/>
              <a:t>рамкову систему оцінювання роботи суду, судам рекомендовано застосовувати СОРС для оцінювання роботи суду в залежності від управлінської мети та завдань, спрямованих на вдосконалення роботи суду з періодичністю один раз на три роки </a:t>
            </a:r>
          </a:p>
          <a:p>
            <a:pPr marL="0" indent="0">
              <a:buNone/>
            </a:pPr>
            <a:r>
              <a:rPr lang="uk-UA" sz="1800" b="1" u="sng" dirty="0" smtClean="0"/>
              <a:t>Рішення </a:t>
            </a:r>
            <a:r>
              <a:rPr lang="uk-UA" sz="1800" b="1" u="sng" dirty="0"/>
              <a:t>Ради суддів України від 08.04.2016. №26</a:t>
            </a:r>
            <a:endParaRPr lang="ru-RU" sz="1800" u="sng" dirty="0"/>
          </a:p>
          <a:p>
            <a:pPr marL="0" indent="0" algn="just">
              <a:buNone/>
            </a:pPr>
            <a:r>
              <a:rPr lang="uk-UA" sz="1800" dirty="0" smtClean="0"/>
              <a:t>- затверджено </a:t>
            </a:r>
            <a:r>
              <a:rPr lang="uk-UA" sz="1800" dirty="0"/>
              <a:t>методичний посібник «Застосування Системи оцінювання роботи суду» та перелік базових показників роботи суду, які підлягають застосуванню з метою аналізу їх діяльності що півроку та щороку всіма судами України з опублікуванням цих показників на веб-сайтах відповідних судів     </a:t>
            </a:r>
          </a:p>
          <a:p>
            <a:pPr marL="0" indent="0">
              <a:buNone/>
            </a:pPr>
            <a:r>
              <a:rPr lang="uk-UA" sz="1800" b="1" u="sng" dirty="0" smtClean="0"/>
              <a:t>Рішення </a:t>
            </a:r>
            <a:r>
              <a:rPr lang="uk-UA" sz="1800" b="1" u="sng" dirty="0"/>
              <a:t>Ради суддів України від 17.09.2018. №53</a:t>
            </a:r>
            <a:endParaRPr lang="ru-RU" sz="1800" u="sng" dirty="0"/>
          </a:p>
          <a:p>
            <a:pPr marL="0" indent="0" algn="just">
              <a:buNone/>
            </a:pPr>
            <a:r>
              <a:rPr lang="uk-UA" sz="1800" dirty="0" smtClean="0"/>
              <a:t>- рекомендувати </a:t>
            </a:r>
            <a:r>
              <a:rPr lang="uk-UA" sz="1800" dirty="0"/>
              <a:t>усім судам України провести протягом грудня 2018 – січня 2019 року анкетування відвідувачів щодо якості роботи </a:t>
            </a:r>
            <a:r>
              <a:rPr lang="uk-UA" sz="1800" dirty="0" smtClean="0"/>
              <a:t>суду</a:t>
            </a:r>
            <a:endParaRPr lang="uk-UA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869159"/>
            <a:ext cx="2880320" cy="1690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797153"/>
            <a:ext cx="5760640" cy="210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- звернутися до Програми </a:t>
            </a:r>
            <a:r>
              <a:rPr lang="en-US" dirty="0" smtClean="0"/>
              <a:t>USAID</a:t>
            </a:r>
            <a:r>
              <a:rPr lang="uk-UA" dirty="0" smtClean="0"/>
              <a:t> «Нове правосуддя» з пропозицією надати Раді суддів України, місцевим та апеляційним судам України  технічну допомогу у проведенні опитування учасників судових проваджень відповідно до модулю 4 СОРС «Задоволеність роботою суду учасниками судових проваджень»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17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Стисла історія та сутність карток громадського 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опитування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	Методологія </a:t>
            </a:r>
            <a:r>
              <a:rPr lang="uk-UA" b="1" dirty="0"/>
              <a:t>карток громадянського звітування  (</a:t>
            </a:r>
            <a:r>
              <a:rPr lang="uk-UA" b="1" dirty="0" err="1"/>
              <a:t>Citizen</a:t>
            </a:r>
            <a:r>
              <a:rPr lang="uk-UA" b="1" dirty="0"/>
              <a:t> </a:t>
            </a:r>
            <a:r>
              <a:rPr lang="uk-UA" b="1" dirty="0" err="1"/>
              <a:t>Report</a:t>
            </a:r>
            <a:r>
              <a:rPr lang="uk-UA" b="1" dirty="0"/>
              <a:t> </a:t>
            </a:r>
            <a:r>
              <a:rPr lang="uk-UA" b="1" dirty="0" err="1"/>
              <a:t>Cards</a:t>
            </a:r>
            <a:r>
              <a:rPr lang="uk-UA" dirty="0"/>
              <a:t>)  була винайдена на початку 90-х років в м. Бангалор (Індія), ставши результатом проведеного групою місцевих постачальників муніципальних послуг опитування споживачів щодо якості цих послуг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 </a:t>
            </a:r>
            <a:r>
              <a:rPr lang="uk-UA" dirty="0"/>
              <a:t>Базуючись на </a:t>
            </a:r>
            <a:r>
              <a:rPr lang="uk-UA" dirty="0">
                <a:hlinkClick r:id="rId3"/>
              </a:rPr>
              <a:t>репрезентативній </a:t>
            </a:r>
            <a:r>
              <a:rPr lang="uk-UA" dirty="0" smtClean="0">
                <a:hlinkClick r:id="rId3"/>
              </a:rPr>
              <a:t>вибірці </a:t>
            </a:r>
            <a:r>
              <a:rPr lang="uk-UA" dirty="0"/>
              <a:t>мешканців міста, групі вдалося дізнатися про найгостріші проблеми, які турбували громадян, включаючи і мешканців найбідніших районів міста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 </a:t>
            </a:r>
            <a:r>
              <a:rPr lang="uk-UA" dirty="0"/>
              <a:t>Результати дослідження були презентовані як думка постійних користувачів щодо якості роботи постачальників послуг та міської влади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2054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Стисла історія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сутність карток громадського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опитування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3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 smtClean="0"/>
              <a:t>КГЗ </a:t>
            </a:r>
            <a:r>
              <a:rPr lang="uk-UA" sz="1800" b="1" dirty="0"/>
              <a:t>– це форма громадського контролю за якістю послуг, що має практичну спрямованість</a:t>
            </a:r>
            <a:r>
              <a:rPr lang="uk-UA" sz="1800" b="1" dirty="0" smtClean="0"/>
              <a:t>. </a:t>
            </a:r>
          </a:p>
          <a:p>
            <a:pPr algn="just"/>
            <a:r>
              <a:rPr lang="uk-UA" sz="1800" b="1" dirty="0" smtClean="0"/>
              <a:t>Загальна </a:t>
            </a:r>
            <a:r>
              <a:rPr lang="uk-UA" sz="1800" b="1" dirty="0"/>
              <a:t>мета таких </a:t>
            </a:r>
            <a:r>
              <a:rPr lang="uk-UA" sz="1800" b="1" dirty="0" smtClean="0"/>
              <a:t>досліджень - надати «постачальникам послуг» </a:t>
            </a:r>
            <a:r>
              <a:rPr lang="uk-UA" sz="1800" b="1" dirty="0"/>
              <a:t>та суспільству інформацію про стан якості послуг та визначити шляхи подолання існуючих </a:t>
            </a:r>
            <a:r>
              <a:rPr lang="uk-UA" sz="1800" b="1" dirty="0" smtClean="0"/>
              <a:t>проблем. </a:t>
            </a:r>
            <a:endParaRPr lang="uk-UA" sz="1800" b="1" dirty="0" smtClean="0">
              <a:solidFill>
                <a:srgbClr val="00B050"/>
              </a:solidFill>
            </a:endParaRPr>
          </a:p>
          <a:p>
            <a:pPr algn="just"/>
            <a:r>
              <a:rPr lang="uk-UA" sz="1800" b="1" dirty="0" smtClean="0"/>
              <a:t>Виходячи </a:t>
            </a:r>
            <a:r>
              <a:rPr lang="uk-UA" sz="1800" b="1" dirty="0"/>
              <a:t>з методології, яка </a:t>
            </a:r>
            <a:r>
              <a:rPr lang="uk-UA" sz="1800" b="1" dirty="0" smtClean="0"/>
              <a:t>пропонується в рамках даного проекту, </a:t>
            </a:r>
            <a:r>
              <a:rPr lang="uk-UA" sz="1800" b="1" dirty="0"/>
              <a:t>якість роботи суду оцінюється з позиції відвідувача </a:t>
            </a:r>
            <a:r>
              <a:rPr lang="uk-UA" sz="1800" b="1" dirty="0" smtClean="0"/>
              <a:t>суду.</a:t>
            </a:r>
          </a:p>
          <a:p>
            <a:pPr algn="just"/>
            <a:r>
              <a:rPr lang="uk-UA" sz="1800" b="1" dirty="0" smtClean="0"/>
              <a:t>Саме </a:t>
            </a:r>
            <a:r>
              <a:rPr lang="uk-UA" sz="1800" b="1" dirty="0"/>
              <a:t>з </a:t>
            </a:r>
            <a:r>
              <a:rPr lang="uk-UA" sz="1800" b="1" dirty="0" smtClean="0"/>
              <a:t> позиції відвідувача суду  </a:t>
            </a:r>
            <a:r>
              <a:rPr lang="uk-UA" sz="1800" b="1" dirty="0"/>
              <a:t>отримуємо  узагальнене уявлення про рівень якості функціонування суду як державної установи</a:t>
            </a:r>
            <a:r>
              <a:rPr lang="uk-UA" sz="1800" b="1" dirty="0" smtClean="0"/>
              <a:t>.</a:t>
            </a:r>
          </a:p>
          <a:p>
            <a:pPr algn="just"/>
            <a:r>
              <a:rPr lang="uk-UA" sz="1800" b="1" dirty="0" smtClean="0"/>
              <a:t> </a:t>
            </a:r>
            <a:r>
              <a:rPr lang="uk-UA" sz="1800" b="1" dirty="0"/>
              <a:t>Досліджуючи думку (хоча і суб’єктивну) відвідувача, треба виходити з того, що навіть якщо робота суду є ефективною за певними показниками, надана у суді послуга є бездоганною за своїм стандартом, якість процесу її надання залишиться низькою, доки відвідувач, як зовнішній оцінювач, є незадоволеним, а послуга не відповідає його потребам (очікуванням</a:t>
            </a:r>
            <a:r>
              <a:rPr lang="uk-UA" sz="1800" b="1" dirty="0" smtClean="0"/>
              <a:t>).</a:t>
            </a:r>
          </a:p>
          <a:p>
            <a:pPr algn="just"/>
            <a:r>
              <a:rPr lang="uk-UA" sz="1800" b="1" dirty="0" smtClean="0"/>
              <a:t> </a:t>
            </a:r>
            <a:r>
              <a:rPr lang="uk-UA" sz="1800" b="1" dirty="0"/>
              <a:t>Тому врахування думки відвідувачів є необхідною умовою отримання цілісного та несуперечливого уявлення про фактичні результати діяльності суду.</a:t>
            </a:r>
          </a:p>
        </p:txBody>
      </p:sp>
    </p:spTree>
    <p:extLst>
      <p:ext uri="{BB962C8B-B14F-4D97-AF65-F5344CB8AC3E}">
        <p14:creationId xmlns="" xmlns:p14="http://schemas.microsoft.com/office/powerpoint/2010/main" val="4218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ОСОБЛИВОСТІ ВИБІРКИ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методологією карток громадянського звітування</a:t>
            </a:r>
            <a:endParaRPr lang="uk-U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 smtClean="0"/>
              <a:t>Опитування </a:t>
            </a:r>
            <a:r>
              <a:rPr lang="uk-UA" sz="1800" b="1" dirty="0"/>
              <a:t>проводиться за методом випадкової вибірки відвідувачів суду. </a:t>
            </a:r>
            <a:endParaRPr lang="uk-UA" sz="1800" b="1" dirty="0" smtClean="0"/>
          </a:p>
          <a:p>
            <a:pPr algn="just"/>
            <a:r>
              <a:rPr lang="uk-UA" sz="1800" b="1" dirty="0" smtClean="0"/>
              <a:t>Кількість </a:t>
            </a:r>
            <a:r>
              <a:rPr lang="uk-UA" sz="1800" b="1" dirty="0"/>
              <a:t>респондентів, які обираються для участі в опитуванні, обумовлюється розмірами суду, зокрема середньою кількістю відвідувачів суду в робочі (приймальні) дні. </a:t>
            </a:r>
            <a:endParaRPr lang="uk-UA" sz="1800" b="1" dirty="0" smtClean="0"/>
          </a:p>
          <a:p>
            <a:pPr algn="just"/>
            <a:r>
              <a:rPr lang="uk-UA" sz="1800" b="1" dirty="0" smtClean="0"/>
              <a:t>Для </a:t>
            </a:r>
            <a:r>
              <a:rPr lang="uk-UA" sz="1800" b="1" dirty="0"/>
              <a:t>уможливлення проведення статистичного аналізу даних мінімально необхідна кількість респондентів – 50 осіб. </a:t>
            </a:r>
            <a:endParaRPr lang="uk-UA" sz="1800" b="1" dirty="0" smtClean="0"/>
          </a:p>
          <a:p>
            <a:pPr algn="just"/>
            <a:r>
              <a:rPr lang="uk-UA" sz="1800" b="1" dirty="0" smtClean="0"/>
              <a:t>Максимальна </a:t>
            </a:r>
            <a:r>
              <a:rPr lang="uk-UA" sz="1800" b="1" dirty="0"/>
              <a:t>кількість респондентів – 200 осіб. </a:t>
            </a:r>
            <a:endParaRPr lang="uk-UA" sz="1800" b="1" dirty="0" smtClean="0"/>
          </a:p>
          <a:p>
            <a:pPr algn="just"/>
            <a:r>
              <a:rPr lang="uk-UA" sz="1800" b="1" dirty="0" smtClean="0"/>
              <a:t>Кількість </a:t>
            </a:r>
            <a:r>
              <a:rPr lang="uk-UA" sz="1800" b="1" dirty="0"/>
              <a:t>респондентів, обраних для опитування, має розподілятися рівномірно на 10 приймальних днів. Якщо кількість відвідувачів є незначною (менш як п’ять осіб у день), для забезпечення збору мінімально необхідної кількості анкет (50) слід передбачити можливість продовження періоду опитування. </a:t>
            </a:r>
            <a:endParaRPr lang="uk-UA" sz="1800" b="1" dirty="0" smtClean="0"/>
          </a:p>
          <a:p>
            <a:pPr algn="just"/>
            <a:r>
              <a:rPr lang="uk-UA" sz="1800" b="1" dirty="0" smtClean="0"/>
              <a:t>Орієнтовну </a:t>
            </a:r>
            <a:r>
              <a:rPr lang="uk-UA" sz="1800" b="1" dirty="0"/>
              <a:t>схему випадкової вибірки залежно від середньої відвідуваності суду в приймальні дні наведено в таблиці </a:t>
            </a:r>
            <a:r>
              <a:rPr lang="uk-UA" sz="1800" b="1" dirty="0" smtClean="0"/>
              <a:t>8 посібника СОРС.</a:t>
            </a:r>
          </a:p>
          <a:p>
            <a:pPr lvl="0" algn="just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7854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КРИТЕРІЇ ОЦІНЮВАННЯ РІВНЯ ЗАДОВОЛЕНОСТІ РОБОТОЮ СУДУ ЙОГО ВІДВІДУВАЧАМИ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ДОСТУПНІСТЬ СУДУ;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ЗРУЧНІСТЬ ТА КОМФОРТІНТСЬ ПЕРЕБУВАННЯ В СУДІ;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ПОВНОТА ТА ЯСНІСТЬ ІНФОРМАЦІЇ;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СПРИЙНЯТТЯ РОБОТИ ПРАЦІНИКІВ АПАРТУ СУДУ;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ДОТРИМАННЯ СТРОКІВ СУДОВОГО РОЗГЛЯДУ;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СПРИЙНЯТТЯ РОБОТИ СУДДІ;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СУДОВЕ РІШЕННЯ (ЯКЩО РОЗГЛЯД СПРАВИ ЗАВЕРШЕНО)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ЗМІНИ, РЕКОМЕНДАЦІЯ ТА СИСТЕМА «ЕЛЕКТРОННИЙ СУД»</a:t>
            </a:r>
            <a:endParaRPr lang="uk-UA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01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Захід організований за підтримки американського народу, наданої через Агентство США з міжнародного розвитку (USAID) в рамках Програми «Нове правосуддя»</a:t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Дякуємо за увагу!</a:t>
            </a:r>
            <a:endParaRPr lang="uk-UA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2780929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i="1" dirty="0" smtClean="0"/>
              <a:t>Катерина Данькова</a:t>
            </a:r>
          </a:p>
          <a:p>
            <a:pPr algn="r"/>
            <a:r>
              <a:rPr lang="uk-UA" i="1" dirty="0" smtClean="0"/>
              <a:t>к</a:t>
            </a:r>
            <a:r>
              <a:rPr lang="uk-UA" i="1" dirty="0" smtClean="0"/>
              <a:t>ерівниця </a:t>
            </a:r>
            <a:r>
              <a:rPr lang="uk-UA" i="1" dirty="0" smtClean="0"/>
              <a:t>програм </a:t>
            </a:r>
          </a:p>
          <a:p>
            <a:pPr algn="r"/>
            <a:r>
              <a:rPr lang="uk-UA" i="1" dirty="0" smtClean="0"/>
              <a:t>ГО </a:t>
            </a:r>
            <a:r>
              <a:rPr lang="uk-UA" i="1" dirty="0" err="1" smtClean="0"/>
              <a:t>“Чернігівський</a:t>
            </a:r>
            <a:r>
              <a:rPr lang="uk-UA" i="1" dirty="0" smtClean="0"/>
              <a:t> громадський комітет захисту прав </a:t>
            </a:r>
            <a:r>
              <a:rPr lang="uk-UA" i="1" dirty="0" err="1" smtClean="0"/>
              <a:t>людини”</a:t>
            </a:r>
            <a:endParaRPr lang="uk-UA" i="1" dirty="0" smtClean="0"/>
          </a:p>
          <a:p>
            <a:pPr algn="r"/>
            <a:r>
              <a:rPr lang="ru-RU" i="1" dirty="0" smtClean="0"/>
              <a:t>Тел.: </a:t>
            </a:r>
            <a:r>
              <a:rPr lang="uk-UA" i="1" dirty="0" smtClean="0"/>
              <a:t>063-158-32-46, 050-06-190-30</a:t>
            </a:r>
          </a:p>
          <a:p>
            <a:pPr algn="r"/>
            <a:r>
              <a:rPr lang="en-AU" i="1" dirty="0" smtClean="0"/>
              <a:t>E-mail</a:t>
            </a:r>
            <a:r>
              <a:rPr lang="uk-UA" i="1" dirty="0" smtClean="0"/>
              <a:t>:</a:t>
            </a:r>
            <a:r>
              <a:rPr lang="en-AU" i="1" dirty="0" smtClean="0"/>
              <a:t> </a:t>
            </a:r>
            <a:r>
              <a:rPr lang="en-AU" i="1" dirty="0" smtClean="0">
                <a:hlinkClick r:id="rId2"/>
              </a:rPr>
              <a:t>katrina.dankova@gmail.com</a:t>
            </a:r>
            <a:endParaRPr lang="en-A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25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633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ЗАГАЛЬНА ХАРАКТЕРИСТИКА СИСТЕМИ ОЦІНЮВАННЯ РОБОТИ СУДУ</vt:lpstr>
      <vt:lpstr>РІШЕННЯ РАДИ СУДДІВ УКРАЇНИ ЩОДО ЗАСТОСУВАННЯ СОРС</vt:lpstr>
      <vt:lpstr>Стисла історія та сутність карток громадського опитування</vt:lpstr>
      <vt:lpstr>Стисла історія  та сутність карток громадського опитування</vt:lpstr>
      <vt:lpstr>ОСОБЛИВОСТІ ВИБІРКИ за методологією карток громадянського звітування</vt:lpstr>
      <vt:lpstr>КРИТЕРІЇ ОЦІНЮВАННЯ РІВНЯ ЗАДОВОЛЕНОСТІ РОБОТОЮ СУДУ ЙОГО ВІДВІДУВАЧАМИ</vt:lpstr>
      <vt:lpstr>Захід організований за підтримки американського народу, наданої через Агентство США з міжнародного розвитку (USAID) в рамках Програми «Нове правосуддя»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EvA</dc:creator>
  <cp:lastModifiedBy>Пользователь Windows</cp:lastModifiedBy>
  <cp:revision>67</cp:revision>
  <dcterms:created xsi:type="dcterms:W3CDTF">2018-05-29T13:32:16Z</dcterms:created>
  <dcterms:modified xsi:type="dcterms:W3CDTF">2019-03-25T21:01:03Z</dcterms:modified>
</cp:coreProperties>
</file>