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59" r:id="rId6"/>
    <p:sldId id="260" r:id="rId7"/>
    <p:sldId id="262" r:id="rId8"/>
    <p:sldId id="261" r:id="rId9"/>
    <p:sldId id="357" r:id="rId10"/>
    <p:sldId id="273" r:id="rId11"/>
    <p:sldId id="274" r:id="rId12"/>
    <p:sldId id="263" r:id="rId13"/>
    <p:sldId id="265" r:id="rId14"/>
    <p:sldId id="264" r:id="rId15"/>
    <p:sldId id="266" r:id="rId16"/>
    <p:sldId id="358" r:id="rId17"/>
    <p:sldId id="271" r:id="rId18"/>
    <p:sldId id="356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 showGuides="1">
      <p:cViewPr varScale="1">
        <p:scale>
          <a:sx n="110" d="100"/>
          <a:sy n="110" d="100"/>
        </p:scale>
        <p:origin x="59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48D76F3-9F57-465F-AB12-0B91A8568BCA}" type="datetimeFigureOut">
              <a:rPr lang="pl-PL" smtClean="0"/>
              <a:t>2019-04-02</a:t>
            </a:fld>
            <a:endParaRPr lang="pl-PL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pl-PL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1305DD9-F406-4D99-BD5E-1CFED33844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5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xmlns="" id="{C49C1A4D-2789-4F9A-9BF7-AC83E3102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8374" indent="-2878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51344" indent="-2302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11881" indent="-2302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2419" indent="-23026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B0A2A1-F028-4AF2-95A4-9549113A8EBB}" type="slidenum">
              <a:rPr lang="ru-RU" altLang="pl-PL" smtClean="0"/>
              <a:pPr/>
              <a:t>7</a:t>
            </a:fld>
            <a:endParaRPr lang="ru-RU" altLang="pl-PL"/>
          </a:p>
        </p:txBody>
      </p:sp>
      <p:sp>
        <p:nvSpPr>
          <p:cNvPr id="17411" name="Образ слайда 1">
            <a:extLst>
              <a:ext uri="{FF2B5EF4-FFF2-40B4-BE49-F238E27FC236}">
                <a16:creationId xmlns:a16="http://schemas.microsoft.com/office/drawing/2014/main" xmlns="" id="{8AB121FC-D70A-4633-AE7D-EDE01DC4BD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Заметки 2">
            <a:extLst>
              <a:ext uri="{FF2B5EF4-FFF2-40B4-BE49-F238E27FC236}">
                <a16:creationId xmlns:a16="http://schemas.microsoft.com/office/drawing/2014/main" xmlns="" id="{4EB29266-FF64-4767-B441-07948CB4C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98" tIns="46050" rIns="92098" bIns="46050"/>
          <a:lstStyle/>
          <a:p>
            <a:pPr eaLnBrk="1" hangingPunct="1">
              <a:spcBef>
                <a:spcPct val="0"/>
              </a:spcBef>
            </a:pPr>
            <a:endParaRPr lang="uk-UA" altLang="en-US"/>
          </a:p>
        </p:txBody>
      </p:sp>
      <p:sp>
        <p:nvSpPr>
          <p:cNvPr id="17413" name="Номер слайда 3">
            <a:extLst>
              <a:ext uri="{FF2B5EF4-FFF2-40B4-BE49-F238E27FC236}">
                <a16:creationId xmlns:a16="http://schemas.microsoft.com/office/drawing/2014/main" xmlns="" id="{2F80FB52-B6D2-4EBC-A2FA-66CC9CDF90AE}"/>
              </a:ext>
            </a:extLst>
          </p:cNvPr>
          <p:cNvSpPr txBox="1">
            <a:spLocks noGrp="1"/>
          </p:cNvSpPr>
          <p:nvPr/>
        </p:nvSpPr>
        <p:spPr bwMode="auto"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98" tIns="46050" rIns="92098" bIns="46050" anchor="b"/>
          <a:lstStyle>
            <a:lvl1pPr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63525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688" indent="-211138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6375" indent="-209550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98650" indent="-211138" defTabSz="8445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3558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8130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702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727450" indent="-211138" defTabSz="844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744ED84-2724-43DC-ABBE-AC81718CBDF3}" type="slidenum">
              <a:rPr lang="ru-RU" altLang="en-US" sz="1200">
                <a:latin typeface="Tahoma" panose="020B0604030504040204" pitchFamily="34" charset="0"/>
                <a:ea typeface="MS PGothic" panose="020B0600070205080204" pitchFamily="34" charset="-128"/>
              </a:rPr>
              <a:pPr algn="r" eaLnBrk="1" hangingPunct="1"/>
              <a:t>7</a:t>
            </a:fld>
            <a:endParaRPr lang="ru-RU" altLang="en-US" sz="1200">
              <a:latin typeface="Tahoma" panose="020B060403050404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000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5367DE-B6CA-4E81-9827-7AC5C8A4A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954338"/>
            <a:ext cx="8915399" cy="447664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Психологічні аспекти збору даних.</a:t>
            </a:r>
            <a:br>
              <a:rPr lang="uk-UA" b="1" dirty="0"/>
            </a:br>
            <a:r>
              <a:rPr lang="uk-UA" b="1" dirty="0"/>
              <a:t/>
            </a:r>
            <a:br>
              <a:rPr lang="uk-UA" b="1" dirty="0"/>
            </a:br>
            <a:r>
              <a:rPr lang="uk-UA" b="1" dirty="0"/>
              <a:t>Як подолати небажання відвідувачів суду брати участь в опитуванні</a:t>
            </a:r>
            <a:endParaRPr lang="pl-PL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20D9AC-8298-425E-9579-920F2F5C0C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D13E307-9BB6-4D56-8520-C904700E4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751" y="274921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3CA52E31-567D-4838-A731-91AB4AD862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3" y="274921"/>
            <a:ext cx="2245360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813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F3686F2-7B2E-430F-A7E0-C15FE86A4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363" y="429491"/>
            <a:ext cx="9634249" cy="511232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400" b="1" dirty="0">
                <a:solidFill>
                  <a:srgbClr val="009900"/>
                </a:solidFill>
              </a:rPr>
              <a:t/>
            </a:r>
            <a:br>
              <a:rPr lang="uk-UA" altLang="pl-PL" sz="4400" b="1" dirty="0">
                <a:solidFill>
                  <a:srgbClr val="009900"/>
                </a:solidFill>
              </a:rPr>
            </a:br>
            <a:r>
              <a:rPr lang="uk-UA" altLang="pl-PL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/>
            </a:r>
            <a:br>
              <a:rPr lang="uk-UA" altLang="pl-PL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</a:br>
            <a:endParaRPr lang="pl-PL" sz="36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FFFA02B-D7BB-4031-8CAF-105B1EF36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8268" y="6104855"/>
            <a:ext cx="8915399" cy="434490"/>
          </a:xfrm>
        </p:spPr>
        <p:txBody>
          <a:bodyPr>
            <a:noAutofit/>
          </a:bodyPr>
          <a:lstStyle/>
          <a:p>
            <a:pPr algn="ctr"/>
            <a:r>
              <a:rPr lang="uk-UA" altLang="pl-PL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Техніка «</a:t>
            </a:r>
            <a:r>
              <a:rPr lang="uk-UA" altLang="pl-PL" sz="4000" b="1" dirty="0" err="1">
                <a:solidFill>
                  <a:srgbClr val="009900"/>
                </a:solidFill>
                <a:latin typeface="Times New Roman" panose="02020603050405020304" pitchFamily="18" charset="0"/>
              </a:rPr>
              <a:t>Челнок</a:t>
            </a:r>
            <a:r>
              <a:rPr lang="uk-UA" altLang="pl-PL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»</a:t>
            </a:r>
            <a:br>
              <a:rPr lang="uk-UA" altLang="pl-PL" sz="4000" b="1" dirty="0">
                <a:solidFill>
                  <a:srgbClr val="009900"/>
                </a:solidFill>
                <a:latin typeface="Times New Roman" panose="02020603050405020304" pitchFamily="18" charset="0"/>
              </a:rPr>
            </a:br>
            <a:endParaRPr lang="pl-PL" sz="40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D8D2962-4BB4-4FEF-ACD0-F359ADD1DE68}"/>
              </a:ext>
            </a:extLst>
          </p:cNvPr>
          <p:cNvSpPr/>
          <p:nvPr/>
        </p:nvSpPr>
        <p:spPr>
          <a:xfrm>
            <a:off x="1870363" y="318656"/>
            <a:ext cx="1004454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pl-PL" sz="3200" b="1" dirty="0">
                <a:solidFill>
                  <a:srgbClr val="002060"/>
                </a:solidFill>
              </a:rPr>
              <a:t>Опір/супротив – сила</a:t>
            </a:r>
            <a:r>
              <a:rPr lang="uk-UA" altLang="pl-PL" sz="3200" b="1" dirty="0">
                <a:solidFill>
                  <a:srgbClr val="009900"/>
                </a:solidFill>
              </a:rPr>
              <a:t/>
            </a:r>
            <a:br>
              <a:rPr lang="uk-UA" altLang="pl-PL" sz="3200" b="1" dirty="0">
                <a:solidFill>
                  <a:srgbClr val="009900"/>
                </a:solidFill>
              </a:rPr>
            </a:br>
            <a:r>
              <a:rPr lang="uk-UA" altLang="pl-PL" sz="3200" b="1" dirty="0">
                <a:solidFill>
                  <a:srgbClr val="009900"/>
                </a:solidFill>
              </a:rPr>
              <a:t/>
            </a:r>
            <a:br>
              <a:rPr lang="uk-UA" altLang="pl-PL" sz="3200" b="1" dirty="0">
                <a:solidFill>
                  <a:srgbClr val="009900"/>
                </a:solidFill>
              </a:rPr>
            </a:br>
            <a:r>
              <a:rPr lang="uk-UA" altLang="pl-PL" sz="3200" b="1" dirty="0">
                <a:solidFill>
                  <a:srgbClr val="0070C0"/>
                </a:solidFill>
              </a:rPr>
              <a:t>Співрозмовник "включає" захисний</a:t>
            </a:r>
            <a:br>
              <a:rPr lang="uk-UA" altLang="pl-PL" sz="3200" b="1" dirty="0">
                <a:solidFill>
                  <a:srgbClr val="0070C0"/>
                </a:solidFill>
              </a:rPr>
            </a:br>
            <a:r>
              <a:rPr lang="uk-UA" altLang="pl-PL" sz="3200" b="1" dirty="0">
                <a:solidFill>
                  <a:srgbClr val="0070C0"/>
                </a:solidFill>
              </a:rPr>
              <a:t>механізм</a:t>
            </a:r>
            <a:r>
              <a:rPr lang="ru-RU" altLang="pl-PL" sz="3200" b="1" dirty="0">
                <a:solidFill>
                  <a:srgbClr val="0070C0"/>
                </a:solidFill>
              </a:rPr>
              <a:t>:</a:t>
            </a:r>
            <a:br>
              <a:rPr lang="ru-RU" altLang="pl-PL" sz="3200" b="1" dirty="0">
                <a:solidFill>
                  <a:srgbClr val="0070C0"/>
                </a:solidFill>
              </a:rPr>
            </a:br>
            <a:r>
              <a:rPr lang="uk-UA" altLang="pl-PL" sz="3200" b="1" dirty="0">
                <a:solidFill>
                  <a:srgbClr val="002060"/>
                </a:solidFill>
              </a:rPr>
              <a:t>підвищення голосу, інтонації</a:t>
            </a:r>
            <a:r>
              <a:rPr lang="ru-RU" altLang="pl-PL" sz="3200" b="1" dirty="0">
                <a:solidFill>
                  <a:srgbClr val="002060"/>
                </a:solidFill>
              </a:rPr>
              <a:t>, </a:t>
            </a:r>
            <a:br>
              <a:rPr lang="ru-RU" altLang="pl-PL" sz="3200" b="1" dirty="0">
                <a:solidFill>
                  <a:srgbClr val="002060"/>
                </a:solidFill>
              </a:rPr>
            </a:br>
            <a:r>
              <a:rPr lang="ru-RU" altLang="pl-PL" sz="3200" b="1" dirty="0">
                <a:solidFill>
                  <a:srgbClr val="002060"/>
                </a:solidFill>
              </a:rPr>
              <a:t>крик, </a:t>
            </a:r>
            <a:r>
              <a:rPr lang="uk-UA" altLang="pl-PL" sz="3200" b="1" dirty="0">
                <a:solidFill>
                  <a:srgbClr val="002060"/>
                </a:solidFill>
              </a:rPr>
              <a:t>агресія, </a:t>
            </a:r>
            <a:br>
              <a:rPr lang="uk-UA" altLang="pl-PL" sz="3200" b="1" dirty="0">
                <a:solidFill>
                  <a:srgbClr val="002060"/>
                </a:solidFill>
              </a:rPr>
            </a:br>
            <a:r>
              <a:rPr lang="uk-UA" altLang="pl-PL" sz="3200" b="1" dirty="0">
                <a:solidFill>
                  <a:srgbClr val="002060"/>
                </a:solidFill>
              </a:rPr>
              <a:t>закриті пози, </a:t>
            </a:r>
          </a:p>
          <a:p>
            <a:r>
              <a:rPr lang="uk-UA" altLang="pl-PL" sz="3200" b="1" dirty="0">
                <a:solidFill>
                  <a:srgbClr val="002060"/>
                </a:solidFill>
              </a:rPr>
              <a:t>коли для себе відчуває загрозу </a:t>
            </a:r>
            <a:r>
              <a:rPr lang="ru-RU" altLang="pl-PL" sz="3200" b="1" i="1" u="sng" dirty="0">
                <a:solidFill>
                  <a:srgbClr val="002060"/>
                </a:solidFill>
              </a:rPr>
              <a:t>в ваших словах, </a:t>
            </a:r>
            <a:r>
              <a:rPr lang="uk-UA" altLang="pl-PL" sz="3200" b="1" i="1" u="sng" dirty="0">
                <a:solidFill>
                  <a:srgbClr val="002060"/>
                </a:solidFill>
              </a:rPr>
              <a:t>діях, емоційному стані,</a:t>
            </a:r>
            <a:r>
              <a:rPr lang="uk-UA" altLang="pl-PL" sz="3200" b="1" dirty="0">
                <a:solidFill>
                  <a:srgbClr val="002060"/>
                </a:solidFill>
              </a:rPr>
              <a:t> </a:t>
            </a:r>
            <a:br>
              <a:rPr lang="uk-UA" altLang="pl-PL" sz="3200" b="1" dirty="0">
                <a:solidFill>
                  <a:srgbClr val="002060"/>
                </a:solidFill>
              </a:rPr>
            </a:br>
            <a:r>
              <a:rPr lang="uk-UA" altLang="pl-PL" sz="3200" b="1" dirty="0">
                <a:solidFill>
                  <a:srgbClr val="002060"/>
                </a:solidFill>
              </a:rPr>
              <a:t>але не в вас як в особистості</a:t>
            </a:r>
            <a:r>
              <a:rPr lang="ru-RU" altLang="pl-PL" sz="3200" b="1" dirty="0">
                <a:solidFill>
                  <a:srgbClr val="CC3300"/>
                </a:solidFill>
              </a:rPr>
              <a:t/>
            </a:r>
            <a:br>
              <a:rPr lang="ru-RU" altLang="pl-PL" sz="3200" b="1" dirty="0">
                <a:solidFill>
                  <a:srgbClr val="CC3300"/>
                </a:solidFill>
              </a:rPr>
            </a:br>
            <a:r>
              <a:rPr lang="uk-UA" altLang="pl-PL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/>
            </a:r>
            <a:br>
              <a:rPr lang="uk-UA" altLang="pl-PL" sz="2000" b="1" dirty="0">
                <a:solidFill>
                  <a:srgbClr val="CC3300"/>
                </a:solidFill>
                <a:latin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7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3E6A415A-C24D-4B18-88E8-89FC656AD7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152082"/>
            <a:ext cx="1593272" cy="104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802BB86C-6A67-4654-9315-FCF64A971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4" y="180975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31C2543-7FDE-4900-B566-23A8D8CA1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353961"/>
            <a:ext cx="8915399" cy="501445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pl-PL" sz="3200" b="1" dirty="0">
                <a:solidFill>
                  <a:srgbClr val="CC3300"/>
                </a:solidFill>
              </a:rPr>
              <a:t/>
            </a:r>
            <a:br>
              <a:rPr lang="uk-UA" altLang="pl-PL" sz="3200" b="1" dirty="0">
                <a:solidFill>
                  <a:srgbClr val="CC3300"/>
                </a:solidFill>
              </a:rPr>
            </a:br>
            <a:r>
              <a:rPr lang="uk-UA" altLang="pl-PL" sz="3200" b="1" dirty="0">
                <a:solidFill>
                  <a:srgbClr val="002060"/>
                </a:solidFill>
              </a:rPr>
              <a:t>СХЕМА</a:t>
            </a:r>
            <a:endParaRPr lang="pl-PL" sz="32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6F5A9219-8975-45CB-A19E-E5105FD56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807" y="855406"/>
            <a:ext cx="10161638" cy="600259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uk-UA" altLang="pl-PL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- </a:t>
            </a: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Мій емоційний стан (мої калібрування, фізичний стан ...)</a:t>
            </a:r>
          </a:p>
          <a:p>
            <a:pPr>
              <a:spcBef>
                <a:spcPts val="0"/>
              </a:spcBef>
              <a:defRPr/>
            </a:pP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Калібрування клієнта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Моя реакція на фрази клієнта  (тілесна, емоційного, фізичного)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Реакція клієнта на мої дії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Мої дії: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    -  </a:t>
            </a: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прийняття моделі поведінки, спілкування, 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- способи вирішення ситуації, 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- перемикання реакції клієнта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(стороннє питання, склянка води, перенаправлення) ...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Від рефлексувати свій стан: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9900"/>
                </a:solidFill>
                <a:latin typeface="Times New Roman" panose="02020603050405020304" pitchFamily="18" charset="0"/>
              </a:rPr>
              <a:t>-    </a:t>
            </a: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переключити увагу, 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   випити води, 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   подихати, зробити фізичні вправи (гімнастика Воробйова) </a:t>
            </a:r>
          </a:p>
          <a:p>
            <a:pPr>
              <a:lnSpc>
                <a:spcPct val="80000"/>
              </a:lnSpc>
              <a:defRPr/>
            </a:pPr>
            <a:r>
              <a:rPr lang="uk-UA" altLang="pl-PL" sz="24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   пройтися в сусідній кабінет, до туалету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5940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C203E1F-4AB3-444A-8142-A0A100A9AB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383" y="512618"/>
            <a:ext cx="9731230" cy="4045527"/>
          </a:xfrm>
        </p:spPr>
        <p:txBody>
          <a:bodyPr>
            <a:normAutofit fontScale="90000"/>
          </a:bodyPr>
          <a:lstStyle/>
          <a:p>
            <a:r>
              <a:rPr lang="uk-UA" sz="3100" b="1" dirty="0"/>
              <a:t>Інтерв'юер зобов'язаний:</a:t>
            </a:r>
            <a:br>
              <a:rPr lang="uk-UA" sz="3100" b="1" dirty="0"/>
            </a:br>
            <a:r>
              <a:rPr lang="uk-UA" sz="3100" b="1" dirty="0"/>
              <a:t>- діяти строго за інструкцією;</a:t>
            </a:r>
            <a:br>
              <a:rPr lang="uk-UA" sz="3100" b="1" dirty="0"/>
            </a:br>
            <a:r>
              <a:rPr lang="uk-UA" sz="3100" b="1" dirty="0"/>
              <a:t>- досконально знати зміст опитувального листа з урахуванням усіляких переходів і фільтрів;</a:t>
            </a:r>
            <a:br>
              <a:rPr lang="uk-UA" sz="3100" b="1" dirty="0"/>
            </a:br>
            <a:r>
              <a:rPr lang="uk-UA" sz="3100" b="1" dirty="0"/>
              <a:t>- знати, як реєструвати відповіді;</a:t>
            </a:r>
            <a:br>
              <a:rPr lang="uk-UA" sz="3100" b="1" dirty="0"/>
            </a:br>
            <a:r>
              <a:rPr lang="uk-UA" sz="3100" b="1" dirty="0"/>
              <a:t>- знати, як працювати з картками,</a:t>
            </a:r>
            <a:br>
              <a:rPr lang="uk-UA" sz="3100" b="1" dirty="0"/>
            </a:br>
            <a:r>
              <a:rPr lang="uk-UA" sz="3100" b="1" dirty="0"/>
              <a:t>додаються до інструментарію</a:t>
            </a:r>
            <a:r>
              <a:rPr lang="ru-RU" b="1" dirty="0"/>
              <a:t/>
            </a:r>
            <a:br>
              <a:rPr lang="ru-RU" b="1" dirty="0"/>
            </a:br>
            <a:endParaRPr lang="pl-PL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F993EC-17DA-4E2D-AB69-7D431AB41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382" y="4156364"/>
            <a:ext cx="10016835" cy="270163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r>
              <a:rPr lang="uk-UA" sz="11200" b="1" dirty="0">
                <a:solidFill>
                  <a:srgbClr val="002060"/>
                </a:solidFill>
              </a:rPr>
              <a:t>Інтерв'юеру забороняється вступати в</a:t>
            </a:r>
          </a:p>
          <a:p>
            <a:r>
              <a:rPr lang="uk-UA" sz="11200" b="1" dirty="0">
                <a:solidFill>
                  <a:srgbClr val="002060"/>
                </a:solidFill>
              </a:rPr>
              <a:t>дискусії з респондентів, переривати</a:t>
            </a:r>
          </a:p>
          <a:p>
            <a:r>
              <a:rPr lang="uk-UA" sz="11200" b="1" dirty="0">
                <a:solidFill>
                  <a:srgbClr val="002060"/>
                </a:solidFill>
              </a:rPr>
              <a:t>його, підкреслювати особисту</a:t>
            </a:r>
          </a:p>
          <a:p>
            <a:r>
              <a:rPr lang="uk-UA" sz="11200" b="1" dirty="0">
                <a:solidFill>
                  <a:srgbClr val="002060"/>
                </a:solidFill>
              </a:rPr>
              <a:t>зацікавленість в результатах</a:t>
            </a:r>
          </a:p>
          <a:p>
            <a:r>
              <a:rPr lang="uk-UA" sz="11200" b="1" dirty="0">
                <a:solidFill>
                  <a:srgbClr val="002060"/>
                </a:solidFill>
              </a:rPr>
              <a:t>дослідження.</a:t>
            </a:r>
          </a:p>
        </p:txBody>
      </p:sp>
      <p:pic>
        <p:nvPicPr>
          <p:cNvPr id="6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6B628ADC-B21E-44D8-9D62-1178F85F1FF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09" y="167403"/>
            <a:ext cx="1496773" cy="74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7543AF4D-C2BB-475D-8400-7227B910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4" y="180975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5250A18-0EF8-4C79-9755-583035F368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77092"/>
            <a:ext cx="8915399" cy="5264726"/>
          </a:xfrm>
        </p:spPr>
        <p:txBody>
          <a:bodyPr>
            <a:normAutofit fontScale="90000"/>
          </a:bodyPr>
          <a:lstStyle/>
          <a:p>
            <a:r>
              <a:rPr lang="uk-UA" altLang="pl-PL" sz="4400" b="1" dirty="0">
                <a:solidFill>
                  <a:srgbClr val="006600"/>
                </a:solidFill>
              </a:rPr>
              <a:t/>
            </a:r>
            <a:br>
              <a:rPr lang="uk-UA" altLang="pl-PL" sz="4400" b="1" dirty="0">
                <a:solidFill>
                  <a:srgbClr val="006600"/>
                </a:solidFill>
              </a:rPr>
            </a:br>
            <a:r>
              <a:rPr lang="uk-UA" altLang="pl-PL" sz="4400" b="1" dirty="0">
                <a:solidFill>
                  <a:srgbClr val="006600"/>
                </a:solidFill>
              </a:rPr>
              <a:t/>
            </a:r>
            <a:br>
              <a:rPr lang="uk-UA" altLang="pl-PL" sz="4400" b="1" dirty="0">
                <a:solidFill>
                  <a:srgbClr val="006600"/>
                </a:solidFill>
              </a:rPr>
            </a:br>
            <a:r>
              <a:rPr lang="uk-UA" altLang="pl-PL" sz="4400" b="1" dirty="0">
                <a:solidFill>
                  <a:srgbClr val="002060"/>
                </a:solidFill>
              </a:rPr>
              <a:t>“Доброго дня. Мене звати Наталія. А Вас?... Дякую.</a:t>
            </a:r>
            <a:br>
              <a:rPr lang="uk-UA" altLang="pl-PL" sz="4400" b="1" dirty="0">
                <a:solidFill>
                  <a:srgbClr val="002060"/>
                </a:solidFill>
              </a:rPr>
            </a:br>
            <a:r>
              <a:rPr lang="uk-UA" altLang="pl-PL" sz="4400" b="1" dirty="0">
                <a:solidFill>
                  <a:srgbClr val="002060"/>
                </a:solidFill>
              </a:rPr>
              <a:t>Ми проводимо опитування щодо якості послуг, які надаються судами. Будь ласка, надайте відповіді на питання...”</a:t>
            </a:r>
            <a:r>
              <a:rPr lang="uk-UA" altLang="pl-PL" b="1" dirty="0">
                <a:solidFill>
                  <a:srgbClr val="002060"/>
                </a:solidFill>
              </a:rPr>
              <a:t/>
            </a:r>
            <a:br>
              <a:rPr lang="uk-UA" altLang="pl-PL" b="1" dirty="0">
                <a:solidFill>
                  <a:srgbClr val="002060"/>
                </a:solidFill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78298BD0-B35C-4231-AD76-BAED3A5EAD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50BDBCC0-6EA5-442B-88D7-C55CCDEBFE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9" y="152082"/>
            <a:ext cx="224536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29C7569F-9D0E-4243-AB61-7F90D1513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4" y="180975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9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2808AF5-6EDC-4997-AA97-DA05D538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5782" y="346364"/>
            <a:ext cx="10266217" cy="6511636"/>
          </a:xfrm>
        </p:spPr>
        <p:txBody>
          <a:bodyPr>
            <a:noAutofit/>
          </a:bodyPr>
          <a:lstStyle/>
          <a:p>
            <a:r>
              <a:rPr lang="uk-UA" altLang="pl-PL" sz="3600" b="1" dirty="0">
                <a:solidFill>
                  <a:srgbClr val="002060"/>
                </a:solidFill>
              </a:rPr>
              <a:t>«Доброго дня. </a:t>
            </a:r>
            <a:br>
              <a:rPr lang="uk-UA" altLang="pl-PL" sz="3600" b="1" dirty="0">
                <a:solidFill>
                  <a:srgbClr val="002060"/>
                </a:solidFill>
              </a:rPr>
            </a:br>
            <a:r>
              <a:rPr lang="uk-UA" altLang="pl-PL" sz="3600" b="1" dirty="0">
                <a:solidFill>
                  <a:srgbClr val="002060"/>
                </a:solidFill>
              </a:rPr>
              <a:t>Мене звати Наталія. А Вас? … Дякую. Відповівши на питання анкети щодо якості послуг, які надаються судами, </a:t>
            </a:r>
            <a:r>
              <a:rPr lang="uk-UA" altLang="pl-PL" sz="3600" b="1" u="sng" dirty="0">
                <a:solidFill>
                  <a:srgbClr val="002060"/>
                </a:solidFill>
              </a:rPr>
              <a:t>Ви</a:t>
            </a:r>
            <a:r>
              <a:rPr lang="uk-UA" altLang="pl-PL" sz="3600" b="1" dirty="0">
                <a:solidFill>
                  <a:srgbClr val="002060"/>
                </a:solidFill>
              </a:rPr>
              <a:t> </a:t>
            </a:r>
            <a:r>
              <a:rPr lang="uk-UA" altLang="pl-PL" sz="3600" b="1" u="sng" dirty="0">
                <a:solidFill>
                  <a:srgbClr val="002060"/>
                </a:solidFill>
              </a:rPr>
              <a:t>допоможете</a:t>
            </a:r>
            <a:r>
              <a:rPr lang="uk-UA" altLang="pl-PL" sz="3600" b="1" dirty="0">
                <a:solidFill>
                  <a:srgbClr val="002060"/>
                </a:solidFill>
              </a:rPr>
              <a:t> у розробці </a:t>
            </a:r>
            <a:r>
              <a:rPr lang="uk-UA" altLang="pl-PL" sz="3600" b="1" u="sng" dirty="0">
                <a:solidFill>
                  <a:srgbClr val="002060"/>
                </a:solidFill>
              </a:rPr>
              <a:t>рекомендацій</a:t>
            </a:r>
            <a:r>
              <a:rPr lang="uk-UA" altLang="pl-PL" sz="3600" b="1" dirty="0">
                <a:solidFill>
                  <a:srgbClr val="002060"/>
                </a:solidFill>
              </a:rPr>
              <a:t> щодо поліпшення </a:t>
            </a:r>
            <a:r>
              <a:rPr lang="uk-UA" altLang="pl-PL" sz="3600" b="1" u="sng" dirty="0">
                <a:solidFill>
                  <a:srgbClr val="002060"/>
                </a:solidFill>
              </a:rPr>
              <a:t>якості</a:t>
            </a:r>
            <a:r>
              <a:rPr lang="uk-UA" altLang="pl-PL" sz="3600" b="1" dirty="0">
                <a:solidFill>
                  <a:srgbClr val="002060"/>
                </a:solidFill>
              </a:rPr>
              <a:t> </a:t>
            </a:r>
            <a:r>
              <a:rPr lang="uk-UA" altLang="pl-PL" sz="3600" b="1" u="sng" dirty="0">
                <a:solidFill>
                  <a:srgbClr val="002060"/>
                </a:solidFill>
              </a:rPr>
              <a:t>судових</a:t>
            </a:r>
            <a:r>
              <a:rPr lang="uk-UA" altLang="pl-PL" sz="3600" b="1" dirty="0">
                <a:solidFill>
                  <a:srgbClr val="002060"/>
                </a:solidFill>
              </a:rPr>
              <a:t> послуг. </a:t>
            </a:r>
            <a:br>
              <a:rPr lang="uk-UA" altLang="pl-PL" sz="3600" b="1" dirty="0">
                <a:solidFill>
                  <a:srgbClr val="002060"/>
                </a:solidFill>
              </a:rPr>
            </a:br>
            <a:r>
              <a:rPr lang="uk-UA" altLang="pl-PL" sz="3600" b="1" dirty="0">
                <a:solidFill>
                  <a:srgbClr val="002060"/>
                </a:solidFill>
              </a:rPr>
              <a:t>(Будь ласка (запросити сісти на стілець). Я читатиму питання, а Ви просто даєте відповідь. </a:t>
            </a:r>
            <a:br>
              <a:rPr lang="uk-UA" altLang="pl-PL" sz="3600" b="1" dirty="0">
                <a:solidFill>
                  <a:srgbClr val="002060"/>
                </a:solidFill>
              </a:rPr>
            </a:br>
            <a:r>
              <a:rPr lang="uk-UA" altLang="pl-PL" sz="3600" b="1" dirty="0">
                <a:solidFill>
                  <a:srgbClr val="002060"/>
                </a:solidFill>
              </a:rPr>
              <a:t>Нема правильної чи неправильної відповіді – важлива Ваша думка»</a:t>
            </a:r>
            <a:r>
              <a:rPr lang="uk-UA" altLang="pl-PL" sz="2800" b="1" dirty="0">
                <a:solidFill>
                  <a:srgbClr val="003399"/>
                </a:solidFill>
              </a:rPr>
              <a:t/>
            </a:r>
            <a:br>
              <a:rPr lang="uk-UA" altLang="pl-PL" sz="2800" b="1" dirty="0">
                <a:solidFill>
                  <a:srgbClr val="003399"/>
                </a:solidFill>
              </a:rPr>
            </a:br>
            <a:endParaRPr lang="pl-PL" sz="28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E071BD62-6760-4377-9AC8-53B71695CC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EFBC125C-24BE-4D3C-A562-A3DE735DA7E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3" y="501443"/>
            <a:ext cx="1581929" cy="89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BBCF30BF-A4B0-4EC8-9EA4-1A0CEBB95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4" y="180975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747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5751DB2-EBDB-4C8B-BB23-714FE366E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0365" y="332510"/>
            <a:ext cx="9634248" cy="63176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altLang="pl-PL" sz="2800" b="1" dirty="0">
                <a:solidFill>
                  <a:srgbClr val="002060"/>
                </a:solidFill>
              </a:rPr>
              <a:t>- Доброго дня. Я – Наталія, помічник судді … </a:t>
            </a:r>
            <a:br>
              <a:rPr lang="uk-UA" altLang="pl-PL" sz="2800" b="1" dirty="0">
                <a:solidFill>
                  <a:srgbClr val="002060"/>
                </a:solidFill>
              </a:rPr>
            </a:br>
            <a:r>
              <a:rPr lang="uk-UA" altLang="pl-PL" sz="2800" b="1" dirty="0">
                <a:solidFill>
                  <a:srgbClr val="002060"/>
                </a:solidFill>
              </a:rPr>
              <a:t>А Ви? (Як Вас звати?) Дякую.</a:t>
            </a:r>
            <a:br>
              <a:rPr lang="uk-UA" altLang="pl-PL" sz="2800" b="1" dirty="0">
                <a:solidFill>
                  <a:srgbClr val="002060"/>
                </a:solidFill>
              </a:rPr>
            </a:br>
            <a:r>
              <a:rPr lang="uk-UA" altLang="pl-PL" sz="2800" b="1" dirty="0">
                <a:solidFill>
                  <a:srgbClr val="002060"/>
                </a:solidFill>
              </a:rPr>
              <a:t>Ви звернулися до суду, тому дуже важлива Ваша думка, щодо якості послуг, які надаються судами.</a:t>
            </a:r>
            <a:br>
              <a:rPr lang="uk-UA" altLang="pl-PL" sz="2800" b="1" dirty="0">
                <a:solidFill>
                  <a:srgbClr val="002060"/>
                </a:solidFill>
              </a:rPr>
            </a:br>
            <a:r>
              <a:rPr lang="uk-UA" altLang="pl-PL" sz="2800" b="1" dirty="0">
                <a:solidFill>
                  <a:srgbClr val="0070C0"/>
                </a:solidFill>
              </a:rPr>
              <a:t>- Я поспішаю (“Не маю часу”, “Я не можу”).</a:t>
            </a:r>
            <a:r>
              <a:rPr lang="uk-UA" altLang="pl-PL" sz="2800" b="1" dirty="0">
                <a:solidFill>
                  <a:srgbClr val="002060"/>
                </a:solidFill>
              </a:rPr>
              <a:t/>
            </a:r>
            <a:br>
              <a:rPr lang="uk-UA" altLang="pl-PL" sz="2800" b="1" dirty="0">
                <a:solidFill>
                  <a:srgbClr val="002060"/>
                </a:solidFill>
              </a:rPr>
            </a:br>
            <a:r>
              <a:rPr lang="uk-UA" altLang="pl-PL" sz="2800" b="1" dirty="0">
                <a:solidFill>
                  <a:srgbClr val="002060"/>
                </a:solidFill>
              </a:rPr>
              <a:t>- Так, згодна. Але відповівши на питання, (ім’я), Ви</a:t>
            </a:r>
            <a:r>
              <a:rPr lang="uk-UA" altLang="pl-PL" sz="2800" b="1" u="sng" dirty="0">
                <a:solidFill>
                  <a:srgbClr val="002060"/>
                </a:solidFill>
              </a:rPr>
              <a:t> допоможете</a:t>
            </a:r>
            <a:r>
              <a:rPr lang="uk-UA" altLang="pl-PL" sz="2800" b="1" dirty="0">
                <a:solidFill>
                  <a:srgbClr val="002060"/>
                </a:solidFill>
              </a:rPr>
              <a:t> у розробці </a:t>
            </a:r>
            <a:r>
              <a:rPr lang="uk-UA" altLang="pl-PL" sz="2800" b="1" u="sng" dirty="0">
                <a:solidFill>
                  <a:srgbClr val="002060"/>
                </a:solidFill>
              </a:rPr>
              <a:t>рекомендацій</a:t>
            </a:r>
            <a:r>
              <a:rPr lang="uk-UA" altLang="pl-PL" sz="2800" b="1" dirty="0">
                <a:solidFill>
                  <a:srgbClr val="002060"/>
                </a:solidFill>
              </a:rPr>
              <a:t> щодо поліпшення якості </a:t>
            </a:r>
            <a:r>
              <a:rPr lang="uk-UA" altLang="pl-PL" sz="2800" b="1" u="sng" dirty="0">
                <a:solidFill>
                  <a:srgbClr val="002060"/>
                </a:solidFill>
              </a:rPr>
              <a:t>судових послуг, нам важлива </a:t>
            </a:r>
            <a:r>
              <a:rPr lang="uk-UA" altLang="pl-PL" sz="2800" b="1" dirty="0">
                <a:solidFill>
                  <a:srgbClr val="002060"/>
                </a:solidFill>
              </a:rPr>
              <a:t>думка кожного </a:t>
            </a:r>
            <a:r>
              <a:rPr lang="uk-UA" altLang="pl-PL" sz="2800" b="1" u="sng" dirty="0">
                <a:solidFill>
                  <a:srgbClr val="002060"/>
                </a:solidFill>
              </a:rPr>
              <a:t>громадянина</a:t>
            </a:r>
            <a:r>
              <a:rPr lang="uk-UA" altLang="pl-PL" sz="2800" b="1" dirty="0">
                <a:solidFill>
                  <a:srgbClr val="002060"/>
                </a:solidFill>
              </a:rPr>
              <a:t>, який звертається до суду.</a:t>
            </a:r>
            <a:br>
              <a:rPr lang="uk-UA" altLang="pl-PL" sz="2800" b="1" dirty="0">
                <a:solidFill>
                  <a:srgbClr val="002060"/>
                </a:solidFill>
              </a:rPr>
            </a:br>
            <a:r>
              <a:rPr lang="uk-UA" altLang="pl-PL" sz="2800" b="1" dirty="0">
                <a:solidFill>
                  <a:srgbClr val="0070C0"/>
                </a:solidFill>
              </a:rPr>
              <a:t>- Я дійсно поспішаю.</a:t>
            </a:r>
            <a:br>
              <a:rPr lang="uk-UA" altLang="pl-PL" sz="2800" b="1" dirty="0">
                <a:solidFill>
                  <a:srgbClr val="0070C0"/>
                </a:solidFill>
              </a:rPr>
            </a:br>
            <a:r>
              <a:rPr lang="uk-UA" altLang="pl-PL" sz="2800" b="1" dirty="0">
                <a:solidFill>
                  <a:srgbClr val="002060"/>
                </a:solidFill>
              </a:rPr>
              <a:t>- Сподіваюсь, (ім'я) що коли Ви закінчите свої справи, дасте відповіді на питання анкети. Візьміть візитку, будь ласка (рекламний проспект...) </a:t>
            </a:r>
            <a:br>
              <a:rPr lang="uk-UA" altLang="pl-PL" sz="2800" b="1" dirty="0">
                <a:solidFill>
                  <a:srgbClr val="002060"/>
                </a:solidFill>
              </a:rPr>
            </a:br>
            <a:r>
              <a:rPr lang="uk-UA" altLang="pl-PL" sz="2800" b="1" dirty="0">
                <a:solidFill>
                  <a:srgbClr val="002060"/>
                </a:solidFill>
              </a:rPr>
              <a:t>Успіху. </a:t>
            </a:r>
            <a:br>
              <a:rPr lang="uk-UA" altLang="pl-PL" sz="2800" b="1" dirty="0">
                <a:solidFill>
                  <a:srgbClr val="002060"/>
                </a:solidFill>
              </a:rPr>
            </a:br>
            <a:endParaRPr lang="pl-PL" sz="2800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F7EF48D9-1FCC-4B38-96F2-431D5AD13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2589213" y="6479770"/>
            <a:ext cx="891539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6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D93A0500-61B7-4182-A1E5-FF830B8AC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0" y="207818"/>
            <a:ext cx="1582535" cy="80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4E0B7DCE-DEA4-4D23-9310-9676413A3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87" y="207818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6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FFD68B4-73B6-4772-A010-DC2B2CB5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09"/>
            <a:ext cx="8911687" cy="5422729"/>
          </a:xfrm>
        </p:spPr>
        <p:txBody>
          <a:bodyPr>
            <a:normAutofit/>
          </a:bodyPr>
          <a:lstStyle/>
          <a:p>
            <a:r>
              <a:rPr lang="uk-UA" sz="4000" b="1" dirty="0"/>
              <a:t/>
            </a:r>
            <a:br>
              <a:rPr lang="uk-UA" sz="4000" b="1" dirty="0"/>
            </a:br>
            <a:r>
              <a:rPr lang="uk-UA" sz="4000" b="1" dirty="0"/>
              <a:t>- Так, згоден/а, ці запитання можуть здаватися дивними та ніби то не стосуються теми, але вони є в цій анкеті і я змушена Вам їх задати.</a:t>
            </a:r>
            <a:br>
              <a:rPr lang="uk-UA" sz="4000" b="1" dirty="0"/>
            </a:br>
            <a:r>
              <a:rPr lang="uk-UA" sz="4000" b="1" dirty="0"/>
              <a:t>Дякую, що звернули на це увагу. </a:t>
            </a:r>
            <a:endParaRPr lang="pl-PL" sz="4000" b="1" dirty="0"/>
          </a:p>
        </p:txBody>
      </p:sp>
      <p:pic>
        <p:nvPicPr>
          <p:cNvPr id="5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C4A7A97F-05B3-4B10-B815-0A5EEF5F406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180604"/>
            <a:ext cx="1944687" cy="836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96BBB447-DC98-4210-9688-B245B58C4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287" y="207818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8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FAE41AE2-C272-4376-BDBF-098C3607F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073" y="290946"/>
            <a:ext cx="10086109" cy="554181"/>
          </a:xfrm>
        </p:spPr>
        <p:txBody>
          <a:bodyPr>
            <a:normAutofit fontScale="90000"/>
          </a:bodyPr>
          <a:lstStyle/>
          <a:p>
            <a:r>
              <a:rPr lang="uk-UA" altLang="pl-PL" sz="3600" b="1" dirty="0">
                <a:solidFill>
                  <a:srgbClr val="002060"/>
                </a:solidFill>
              </a:rPr>
              <a:t>Ми спілкуємося навіть тоді, коли мовчимо</a:t>
            </a:r>
            <a:endParaRPr lang="pl-PL" sz="36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B2345793-1895-4E22-8767-36FCA3F5A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0255" y="1039092"/>
            <a:ext cx="10293927" cy="581890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uk-UA" altLang="pl-PL" sz="2400" b="1" i="1" dirty="0">
                <a:solidFill>
                  <a:srgbClr val="002060"/>
                </a:solidFill>
              </a:rPr>
              <a:t>Запитання та уточнення,</a:t>
            </a:r>
            <a:r>
              <a:rPr lang="uk-UA" altLang="pl-PL" sz="2400" i="1" dirty="0">
                <a:solidFill>
                  <a:srgbClr val="002060"/>
                </a:solidFill>
              </a:rPr>
              <a:t> </a:t>
            </a:r>
            <a:r>
              <a:rPr lang="uk-UA" altLang="pl-PL" sz="2400" b="1" i="1" dirty="0">
                <a:solidFill>
                  <a:srgbClr val="0070C0"/>
                </a:solidFill>
              </a:rPr>
              <a:t>які допомагають прояснити ситуацію,</a:t>
            </a:r>
          </a:p>
          <a:p>
            <a:pPr>
              <a:lnSpc>
                <a:spcPct val="80000"/>
              </a:lnSpc>
            </a:pPr>
            <a:r>
              <a:rPr lang="uk-UA" altLang="pl-PL" sz="2400" b="1" i="1" dirty="0">
                <a:solidFill>
                  <a:srgbClr val="0070C0"/>
                </a:solidFill>
              </a:rPr>
              <a:t> уточнити дещо з того, що вже відомо.</a:t>
            </a:r>
          </a:p>
          <a:p>
            <a:pPr>
              <a:lnSpc>
                <a:spcPct val="80000"/>
              </a:lnSpc>
            </a:pPr>
            <a:r>
              <a:rPr lang="uk-UA" altLang="pl-PL" sz="2400" b="1" i="1" dirty="0">
                <a:solidFill>
                  <a:srgbClr val="0070C0"/>
                </a:solidFill>
              </a:rPr>
              <a:t>Наприклад: </a:t>
            </a:r>
            <a:r>
              <a:rPr lang="uk-UA" altLang="pl-PL" sz="2400" b="1" i="1" dirty="0">
                <a:solidFill>
                  <a:srgbClr val="002060"/>
                </a:solidFill>
              </a:rPr>
              <a:t>«Ви маєте на увазі, що...?»</a:t>
            </a:r>
            <a:r>
              <a:rPr lang="uk-UA" altLang="pl-PL" sz="2400" i="1" dirty="0">
                <a:solidFill>
                  <a:srgbClr val="002060"/>
                </a:solidFill>
              </a:rPr>
              <a:t> , </a:t>
            </a:r>
            <a:r>
              <a:rPr lang="uk-UA" altLang="pl-PL" sz="2400" b="1" dirty="0">
                <a:solidFill>
                  <a:srgbClr val="002060"/>
                </a:solidFill>
              </a:rPr>
              <a:t>«Чи правильно</a:t>
            </a:r>
          </a:p>
          <a:p>
            <a:pPr>
              <a:lnSpc>
                <a:spcPct val="80000"/>
              </a:lnSpc>
            </a:pPr>
            <a:r>
              <a:rPr lang="uk-UA" altLang="pl-PL" sz="2400" b="1" dirty="0">
                <a:solidFill>
                  <a:srgbClr val="002060"/>
                </a:solidFill>
              </a:rPr>
              <a:t>я Вас зрозумів/ла, що…?»</a:t>
            </a:r>
          </a:p>
          <a:p>
            <a:pPr>
              <a:lnSpc>
                <a:spcPct val="80000"/>
              </a:lnSpc>
            </a:pPr>
            <a:endParaRPr lang="uk-UA" altLang="pl-PL" sz="1050" i="1" dirty="0">
              <a:solidFill>
                <a:srgbClr val="00206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uk-UA" altLang="pl-PL" sz="2400" b="1" i="1" dirty="0">
                <a:solidFill>
                  <a:srgbClr val="002060"/>
                </a:solidFill>
              </a:rPr>
              <a:t>Чого уникати під час спілкування</a:t>
            </a:r>
          </a:p>
          <a:p>
            <a:pPr>
              <a:lnSpc>
                <a:spcPct val="80000"/>
              </a:lnSpc>
            </a:pPr>
            <a:r>
              <a:rPr lang="uk-UA" altLang="pl-PL" sz="2400" b="1" dirty="0">
                <a:solidFill>
                  <a:srgbClr val="0070C0"/>
                </a:solidFill>
              </a:rPr>
              <a:t>Відволікатися на сторонні справи!</a:t>
            </a:r>
          </a:p>
          <a:p>
            <a:pPr>
              <a:lnSpc>
                <a:spcPct val="80000"/>
              </a:lnSpc>
            </a:pPr>
            <a:r>
              <a:rPr lang="uk-UA" altLang="pl-PL" sz="2400" b="1" dirty="0">
                <a:solidFill>
                  <a:srgbClr val="0070C0"/>
                </a:solidFill>
              </a:rPr>
              <a:t>Давати поради – </a:t>
            </a:r>
          </a:p>
          <a:p>
            <a:pPr>
              <a:lnSpc>
                <a:spcPct val="80000"/>
              </a:lnSpc>
            </a:pPr>
            <a:r>
              <a:rPr lang="uk-UA" altLang="pl-PL" sz="2400" b="1" i="1" dirty="0">
                <a:solidFill>
                  <a:srgbClr val="002060"/>
                </a:solidFill>
              </a:rPr>
              <a:t>«</a:t>
            </a:r>
            <a:r>
              <a:rPr lang="uk-UA" altLang="pl-PL" sz="2400" b="1" dirty="0">
                <a:solidFill>
                  <a:srgbClr val="002060"/>
                </a:solidFill>
              </a:rPr>
              <a:t>Треба було… Чому ж  Ви не сказала/зробили…»</a:t>
            </a:r>
          </a:p>
          <a:p>
            <a:pPr>
              <a:lnSpc>
                <a:spcPct val="80000"/>
              </a:lnSpc>
            </a:pPr>
            <a:r>
              <a:rPr lang="uk-UA" altLang="pl-PL" sz="2400" b="1" dirty="0">
                <a:solidFill>
                  <a:srgbClr val="0070C0"/>
                </a:solidFill>
              </a:rPr>
              <a:t>Давати оцінку людині, яка говорить </a:t>
            </a:r>
            <a:r>
              <a:rPr lang="uk-UA" altLang="pl-PL" sz="2400" b="1" dirty="0">
                <a:solidFill>
                  <a:srgbClr val="002060"/>
                </a:solidFill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uk-UA" altLang="pl-PL" sz="2400" b="1" i="1" dirty="0">
                <a:solidFill>
                  <a:srgbClr val="002060"/>
                </a:solidFill>
              </a:rPr>
              <a:t>«</a:t>
            </a:r>
            <a:r>
              <a:rPr lang="uk-UA" altLang="pl-PL" sz="2400" b="1" dirty="0">
                <a:solidFill>
                  <a:srgbClr val="002060"/>
                </a:solidFill>
              </a:rPr>
              <a:t>Ви завжди так поводитись?» </a:t>
            </a:r>
          </a:p>
          <a:p>
            <a:pPr>
              <a:lnSpc>
                <a:spcPct val="80000"/>
              </a:lnSpc>
            </a:pPr>
            <a:r>
              <a:rPr lang="uk-UA" altLang="pl-PL" sz="2400" b="1" dirty="0">
                <a:solidFill>
                  <a:srgbClr val="002060"/>
                </a:solidFill>
              </a:rPr>
              <a:t>«Заспокоїтесь, не нервуйте...»(!!!)</a:t>
            </a:r>
          </a:p>
          <a:p>
            <a:pPr>
              <a:lnSpc>
                <a:spcPct val="80000"/>
              </a:lnSpc>
            </a:pPr>
            <a:r>
              <a:rPr lang="uk-UA" altLang="pl-PL" sz="2400" b="1" dirty="0">
                <a:solidFill>
                  <a:srgbClr val="0070C0"/>
                </a:solidFill>
              </a:rPr>
              <a:t>Перебивати</a:t>
            </a:r>
          </a:p>
          <a:p>
            <a:pPr>
              <a:lnSpc>
                <a:spcPct val="80000"/>
              </a:lnSpc>
            </a:pPr>
            <a:r>
              <a:rPr lang="uk-UA" altLang="pl-PL" sz="2400" b="1" dirty="0">
                <a:solidFill>
                  <a:srgbClr val="0070C0"/>
                </a:solidFill>
              </a:rPr>
              <a:t>Розповідати про власний досвід</a:t>
            </a:r>
          </a:p>
          <a:p>
            <a:pPr>
              <a:lnSpc>
                <a:spcPct val="80000"/>
              </a:lnSpc>
            </a:pPr>
            <a:r>
              <a:rPr lang="uk-UA" altLang="pl-PL" sz="2400" b="1" i="1" dirty="0">
                <a:solidFill>
                  <a:srgbClr val="002060"/>
                </a:solidFill>
              </a:rPr>
              <a:t>«Та, це що, от у мене була ситуація…»</a:t>
            </a:r>
            <a:endParaRPr lang="uk-UA" altLang="pl-PL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6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260B9214-4210-4001-B513-76682C064E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" y="179919"/>
            <a:ext cx="1482437" cy="887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58B7C60F-F33B-4D49-A021-6E3845E40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440" y="5818908"/>
            <a:ext cx="2012098" cy="8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76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3">
            <a:extLst>
              <a:ext uri="{FF2B5EF4-FFF2-40B4-BE49-F238E27FC236}">
                <a16:creationId xmlns:a16="http://schemas.microsoft.com/office/drawing/2014/main" xmlns="" id="{42C50080-4080-4B5E-BD46-45823BC764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altLang="pl-PL" sz="4000" b="1">
                <a:solidFill>
                  <a:srgbClr val="A50021"/>
                </a:solidFill>
              </a:rPr>
              <a:t>МЕНІ СЬОГОДНІ БУЛО…</a:t>
            </a:r>
            <a:br>
              <a:rPr lang="uk-UA" altLang="pl-PL" sz="4000" b="1">
                <a:solidFill>
                  <a:srgbClr val="A50021"/>
                </a:solidFill>
              </a:rPr>
            </a:br>
            <a:r>
              <a:rPr lang="uk-UA" altLang="pl-PL" sz="4000" b="1">
                <a:solidFill>
                  <a:srgbClr val="A50021"/>
                </a:solidFill>
              </a:rPr>
              <a:t> ТОМУ ЩО….</a:t>
            </a:r>
            <a:endParaRPr lang="pl-PL" altLang="pl-PL" sz="4000"/>
          </a:p>
        </p:txBody>
      </p:sp>
      <p:pic>
        <p:nvPicPr>
          <p:cNvPr id="37891" name="Объект 7">
            <a:extLst>
              <a:ext uri="{FF2B5EF4-FFF2-40B4-BE49-F238E27FC236}">
                <a16:creationId xmlns:a16="http://schemas.microsoft.com/office/drawing/2014/main" xmlns="" id="{68274847-4681-4ECC-842A-8E54E3707B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0713" y="2551114"/>
            <a:ext cx="5472112" cy="3165475"/>
          </a:xfrm>
        </p:spPr>
      </p:pic>
      <p:pic>
        <p:nvPicPr>
          <p:cNvPr id="37892" name="Объект 9">
            <a:extLst>
              <a:ext uri="{FF2B5EF4-FFF2-40B4-BE49-F238E27FC236}">
                <a16:creationId xmlns:a16="http://schemas.microsoft.com/office/drawing/2014/main" xmlns="" id="{BB0DE0EC-DF91-4A46-BF08-915D419134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0939" y="5245100"/>
            <a:ext cx="2744787" cy="1587500"/>
          </a:xfrm>
        </p:spPr>
      </p:pic>
      <p:pic>
        <p:nvPicPr>
          <p:cNvPr id="37893" name="Picture 3" descr="13043525_1082672221797308_4137318729405259267_n">
            <a:extLst>
              <a:ext uri="{FF2B5EF4-FFF2-40B4-BE49-F238E27FC236}">
                <a16:creationId xmlns:a16="http://schemas.microsoft.com/office/drawing/2014/main" xmlns="" id="{57DF9EBB-9462-4FC9-B790-61A2CF1E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268">
            <a:off x="7512050" y="2070100"/>
            <a:ext cx="2744788" cy="271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Рисунок 12">
            <a:extLst>
              <a:ext uri="{FF2B5EF4-FFF2-40B4-BE49-F238E27FC236}">
                <a16:creationId xmlns:a16="http://schemas.microsoft.com/office/drawing/2014/main" xmlns="" id="{86110AB1-0515-4A79-8D18-3BFE88953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5480050"/>
            <a:ext cx="5667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0076B85-CF93-4DFF-AF6C-FC321BCE7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783" y="374074"/>
            <a:ext cx="10340830" cy="95596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err="1"/>
              <a:t>Методи</a:t>
            </a:r>
            <a:r>
              <a:rPr lang="ru-RU" sz="3200" b="1" dirty="0"/>
              <a:t> </a:t>
            </a:r>
            <a:r>
              <a:rPr lang="ru-RU" sz="3200" b="1" dirty="0" err="1"/>
              <a:t>наукових</a:t>
            </a:r>
            <a:r>
              <a:rPr lang="ru-RU" sz="3200" b="1" dirty="0"/>
              <a:t> </a:t>
            </a:r>
            <a:r>
              <a:rPr lang="ru-RU" sz="3200" b="1" dirty="0" err="1"/>
              <a:t>досліджень</a:t>
            </a:r>
            <a:r>
              <a:rPr lang="ru-RU" sz="3200" b="1" dirty="0"/>
              <a:t> </a:t>
            </a:r>
            <a:r>
              <a:rPr lang="ru-RU" sz="2800" dirty="0"/>
              <a:t/>
            </a:r>
            <a:br>
              <a:rPr lang="ru-RU" sz="2800" dirty="0"/>
            </a:br>
            <a:endParaRPr lang="pl-PL" sz="2800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C643DD63-9373-4B47-A889-553B99516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5783" y="1177636"/>
            <a:ext cx="9989126" cy="530629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2800" b="1" dirty="0" err="1">
                <a:solidFill>
                  <a:srgbClr val="002060"/>
                </a:solidFill>
              </a:rPr>
              <a:t>Спостереження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Види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u="sng" dirty="0" err="1">
                <a:solidFill>
                  <a:srgbClr val="002060"/>
                </a:solidFill>
              </a:rPr>
              <a:t>життєве</a:t>
            </a:r>
            <a:r>
              <a:rPr lang="ru-RU" sz="2800" dirty="0">
                <a:solidFill>
                  <a:srgbClr val="002060"/>
                </a:solidFill>
              </a:rPr>
              <a:t> (без </a:t>
            </a:r>
            <a:r>
              <a:rPr lang="ru-RU" sz="2800" dirty="0" err="1">
                <a:solidFill>
                  <a:srgbClr val="002060"/>
                </a:solidFill>
              </a:rPr>
              <a:t>планування</a:t>
            </a:r>
            <a:r>
              <a:rPr lang="ru-RU" sz="2800" dirty="0">
                <a:solidFill>
                  <a:srgbClr val="002060"/>
                </a:solidFill>
              </a:rPr>
              <a:t>)– </a:t>
            </a:r>
            <a:r>
              <a:rPr lang="ru-RU" sz="2800" dirty="0" err="1">
                <a:solidFill>
                  <a:srgbClr val="002060"/>
                </a:solidFill>
              </a:rPr>
              <a:t>наукове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u="sng" dirty="0" err="1">
                <a:solidFill>
                  <a:srgbClr val="002060"/>
                </a:solidFill>
              </a:rPr>
              <a:t>зовнішнє</a:t>
            </a:r>
            <a:r>
              <a:rPr lang="ru-RU" sz="2800" dirty="0">
                <a:solidFill>
                  <a:srgbClr val="002060"/>
                </a:solidFill>
              </a:rPr>
              <a:t> (</a:t>
            </a:r>
            <a:r>
              <a:rPr lang="ru-RU" sz="2800" dirty="0" err="1">
                <a:solidFill>
                  <a:srgbClr val="002060"/>
                </a:solidFill>
              </a:rPr>
              <a:t>поведінка</a:t>
            </a:r>
            <a:r>
              <a:rPr lang="ru-RU" sz="2800" dirty="0">
                <a:solidFill>
                  <a:srgbClr val="002060"/>
                </a:solidFill>
              </a:rPr>
              <a:t>)– </a:t>
            </a:r>
            <a:r>
              <a:rPr lang="ru-RU" sz="2800" dirty="0" err="1">
                <a:solidFill>
                  <a:srgbClr val="002060"/>
                </a:solidFill>
              </a:rPr>
              <a:t>внутрішнє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u="sng" dirty="0" err="1">
                <a:solidFill>
                  <a:srgbClr val="002060"/>
                </a:solidFill>
              </a:rPr>
              <a:t>вільне</a:t>
            </a:r>
            <a:r>
              <a:rPr lang="ru-RU" sz="2800" dirty="0">
                <a:solidFill>
                  <a:srgbClr val="002060"/>
                </a:solidFill>
              </a:rPr>
              <a:t> (без рамок)– </a:t>
            </a:r>
            <a:r>
              <a:rPr lang="ru-RU" sz="2800" dirty="0" err="1">
                <a:solidFill>
                  <a:srgbClr val="002060"/>
                </a:solidFill>
              </a:rPr>
              <a:t>стандартизоване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err="1">
                <a:solidFill>
                  <a:srgbClr val="002060"/>
                </a:solidFill>
              </a:rPr>
              <a:t>включене</a:t>
            </a:r>
            <a:r>
              <a:rPr lang="ru-RU" sz="2800" dirty="0">
                <a:solidFill>
                  <a:srgbClr val="002060"/>
                </a:solidFill>
              </a:rPr>
              <a:t> – </a:t>
            </a:r>
            <a:r>
              <a:rPr lang="ru-RU" sz="2800" u="sng" dirty="0" err="1">
                <a:solidFill>
                  <a:srgbClr val="002060"/>
                </a:solidFill>
              </a:rPr>
              <a:t>стороннє</a:t>
            </a:r>
            <a:r>
              <a:rPr lang="ru-RU" sz="2800" u="sng" dirty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(без </a:t>
            </a:r>
            <a:r>
              <a:rPr lang="ru-RU" sz="2800" dirty="0" err="1">
                <a:solidFill>
                  <a:srgbClr val="002060"/>
                </a:solidFill>
              </a:rPr>
              <a:t>участі</a:t>
            </a:r>
            <a:r>
              <a:rPr lang="ru-RU" sz="2800" dirty="0">
                <a:solidFill>
                  <a:srgbClr val="002060"/>
                </a:solidFill>
              </a:rPr>
              <a:t>). </a:t>
            </a:r>
          </a:p>
          <a:p>
            <a:pPr>
              <a:spcBef>
                <a:spcPts val="0"/>
              </a:spcBef>
            </a:pPr>
            <a:endParaRPr lang="ru-RU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err="1">
                <a:solidFill>
                  <a:srgbClr val="002060"/>
                </a:solidFill>
              </a:rPr>
              <a:t>Опитування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Види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опитувань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</a:p>
          <a:p>
            <a:pPr>
              <a:spcBef>
                <a:spcPts val="0"/>
              </a:spcBef>
            </a:pPr>
            <a:r>
              <a:rPr lang="ru-RU" sz="2800" b="1" dirty="0" err="1">
                <a:solidFill>
                  <a:srgbClr val="0070C0"/>
                </a:solidFill>
              </a:rPr>
              <a:t>письмове</a:t>
            </a:r>
            <a:r>
              <a:rPr lang="ru-RU" sz="2800" b="1" dirty="0">
                <a:solidFill>
                  <a:srgbClr val="0070C0"/>
                </a:solidFill>
              </a:rPr>
              <a:t> – </a:t>
            </a:r>
            <a:r>
              <a:rPr lang="ru-RU" sz="2800" b="1" dirty="0" err="1">
                <a:solidFill>
                  <a:srgbClr val="0070C0"/>
                </a:solidFill>
              </a:rPr>
              <a:t>анкетування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(</a:t>
            </a:r>
            <a:r>
              <a:rPr lang="ru-RU" sz="2800" dirty="0" err="1"/>
              <a:t>підбір</a:t>
            </a:r>
            <a:r>
              <a:rPr lang="ru-RU" sz="2800" dirty="0"/>
              <a:t> </a:t>
            </a:r>
            <a:r>
              <a:rPr lang="ru-RU" sz="2800" dirty="0" err="1"/>
              <a:t>питань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найбільш</a:t>
            </a:r>
            <a:r>
              <a:rPr lang="ru-RU" sz="2800" dirty="0"/>
              <a:t> точно </a:t>
            </a:r>
            <a:r>
              <a:rPr lang="ru-RU" sz="2800" dirty="0" err="1"/>
              <a:t>характеризують</a:t>
            </a:r>
            <a:r>
              <a:rPr lang="ru-RU" sz="2800" dirty="0"/>
              <a:t> </a:t>
            </a:r>
            <a:r>
              <a:rPr lang="ru-RU" sz="2800" dirty="0" err="1"/>
              <a:t>досліджуване</a:t>
            </a:r>
            <a:r>
              <a:rPr lang="ru-RU" sz="2800" dirty="0"/>
              <a:t> </a:t>
            </a:r>
            <a:r>
              <a:rPr lang="ru-RU" sz="2800" dirty="0" err="1"/>
              <a:t>явище</a:t>
            </a:r>
            <a:r>
              <a:rPr lang="ru-RU" sz="2800" dirty="0"/>
              <a:t>; постановка  </a:t>
            </a:r>
            <a:r>
              <a:rPr lang="ru-RU" sz="2800" dirty="0" err="1"/>
              <a:t>прямих</a:t>
            </a:r>
            <a:r>
              <a:rPr lang="ru-RU" sz="2800" dirty="0"/>
              <a:t>  і </a:t>
            </a:r>
            <a:r>
              <a:rPr lang="ru-RU" sz="2800" dirty="0" err="1"/>
              <a:t>непрямих</a:t>
            </a:r>
            <a:r>
              <a:rPr lang="ru-RU" sz="2800" dirty="0"/>
              <a:t> </a:t>
            </a:r>
            <a:r>
              <a:rPr lang="ru-RU" sz="2800" dirty="0" err="1"/>
              <a:t>питань</a:t>
            </a:r>
            <a:r>
              <a:rPr lang="ru-RU" sz="2800" dirty="0"/>
              <a:t>…)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err="1">
                <a:solidFill>
                  <a:srgbClr val="0070C0"/>
                </a:solidFill>
              </a:rPr>
              <a:t>усне</a:t>
            </a:r>
            <a:r>
              <a:rPr lang="ru-RU" sz="2800" b="1" dirty="0">
                <a:solidFill>
                  <a:srgbClr val="0070C0"/>
                </a:solidFill>
              </a:rPr>
              <a:t> –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dirty="0" err="1"/>
              <a:t>інтерв’ю</a:t>
            </a:r>
            <a:r>
              <a:rPr lang="ru-RU" sz="2800" dirty="0"/>
              <a:t>,</a:t>
            </a:r>
            <a:r>
              <a:rPr lang="ru-RU" sz="2800" b="1" i="1" dirty="0"/>
              <a:t> </a:t>
            </a:r>
            <a:r>
              <a:rPr lang="ru-RU" sz="2800" dirty="0" err="1"/>
              <a:t>бесіда</a:t>
            </a:r>
            <a:r>
              <a:rPr lang="ru-RU" sz="2800" dirty="0"/>
              <a:t>.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err="1">
                <a:solidFill>
                  <a:srgbClr val="0070C0"/>
                </a:solidFill>
              </a:rPr>
              <a:t>тестування</a:t>
            </a:r>
            <a:r>
              <a:rPr lang="ru-RU" sz="2800" b="1" dirty="0">
                <a:solidFill>
                  <a:srgbClr val="0070C0"/>
                </a:solidFill>
              </a:rPr>
              <a:t>, тест. </a:t>
            </a: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800" b="1" dirty="0" err="1">
                <a:solidFill>
                  <a:srgbClr val="002060"/>
                </a:solidFill>
              </a:rPr>
              <a:t>Експеримент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r>
              <a:rPr lang="ru-RU" sz="2800" b="1" dirty="0" err="1">
                <a:solidFill>
                  <a:srgbClr val="002060"/>
                </a:solidFill>
              </a:rPr>
              <a:t>Види</a:t>
            </a:r>
            <a:r>
              <a:rPr lang="ru-RU" sz="2800" b="1" dirty="0">
                <a:solidFill>
                  <a:srgbClr val="002060"/>
                </a:solidFill>
              </a:rPr>
              <a:t>: </a:t>
            </a:r>
            <a:r>
              <a:rPr lang="ru-RU" sz="2800" dirty="0" err="1">
                <a:solidFill>
                  <a:srgbClr val="0070C0"/>
                </a:solidFill>
              </a:rPr>
              <a:t>природний</a:t>
            </a:r>
            <a:r>
              <a:rPr lang="ru-RU" sz="2800" dirty="0">
                <a:solidFill>
                  <a:srgbClr val="0070C0"/>
                </a:solidFill>
              </a:rPr>
              <a:t>, </a:t>
            </a:r>
            <a:r>
              <a:rPr lang="ru-RU" sz="2800" dirty="0" err="1">
                <a:solidFill>
                  <a:srgbClr val="0070C0"/>
                </a:solidFill>
              </a:rPr>
              <a:t>лабораторний</a:t>
            </a:r>
            <a:r>
              <a:rPr lang="ru-RU" sz="2800" dirty="0">
                <a:solidFill>
                  <a:srgbClr val="0070C0"/>
                </a:solidFill>
              </a:rPr>
              <a:t>.</a:t>
            </a:r>
            <a:endParaRPr lang="pl-PL" sz="2800" dirty="0">
              <a:solidFill>
                <a:srgbClr val="0070C0"/>
              </a:solidFill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B8811E06-EF49-46ED-99D3-CC81FB8E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4" y="180975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F506A364-7F1F-42AB-8A75-01844FFCC9B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9" y="213245"/>
            <a:ext cx="2245360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85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ABC9D175-9B81-4A69-AE45-43507647D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7236" y="568035"/>
            <a:ext cx="10224655" cy="616527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При </a:t>
            </a:r>
            <a:r>
              <a:rPr lang="ru-RU" sz="3200" b="1" dirty="0" err="1">
                <a:solidFill>
                  <a:srgbClr val="002060"/>
                </a:solidFill>
              </a:rPr>
              <a:t>проведенні</a:t>
            </a:r>
            <a:r>
              <a:rPr lang="ru-RU" sz="3200" b="1" dirty="0">
                <a:solidFill>
                  <a:srgbClr val="002060"/>
                </a:solidFill>
              </a:rPr>
              <a:t> </a:t>
            </a:r>
            <a:r>
              <a:rPr lang="ru-RU" sz="3200" b="1" i="1" dirty="0" err="1">
                <a:solidFill>
                  <a:srgbClr val="002060"/>
                </a:solidFill>
              </a:rPr>
              <a:t>бесіди</a:t>
            </a:r>
            <a:r>
              <a:rPr lang="ru-RU" sz="3200" b="1" dirty="0">
                <a:solidFill>
                  <a:srgbClr val="002060"/>
                </a:solidFill>
              </a:rPr>
              <a:t>  </a:t>
            </a:r>
            <a:r>
              <a:rPr lang="uk-UA" sz="3200" b="1" dirty="0">
                <a:solidFill>
                  <a:srgbClr val="002060"/>
                </a:solidFill>
              </a:rPr>
              <a:t>інтерв’юер </a:t>
            </a:r>
            <a:r>
              <a:rPr lang="ru-RU" sz="3200" b="1" dirty="0" err="1">
                <a:solidFill>
                  <a:srgbClr val="002060"/>
                </a:solidFill>
              </a:rPr>
              <a:t>враховує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можливі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варіанти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бесіди</a:t>
            </a:r>
            <a:r>
              <a:rPr lang="ru-RU" sz="3200" b="1" dirty="0">
                <a:solidFill>
                  <a:srgbClr val="002060"/>
                </a:solidFill>
              </a:rPr>
              <a:t> і </a:t>
            </a:r>
            <a:r>
              <a:rPr lang="ru-RU" sz="3200" b="1" dirty="0" err="1">
                <a:solidFill>
                  <a:srgbClr val="002060"/>
                </a:solidFill>
              </a:rPr>
              <a:t>передбачає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її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хід</a:t>
            </a:r>
            <a:r>
              <a:rPr lang="ru-RU" sz="3200" b="1" dirty="0">
                <a:solidFill>
                  <a:srgbClr val="002060"/>
                </a:solidFill>
              </a:rPr>
              <a:t> у </a:t>
            </a:r>
            <a:r>
              <a:rPr lang="ru-RU" sz="3200" b="1" dirty="0" err="1">
                <a:solidFill>
                  <a:srgbClr val="002060"/>
                </a:solidFill>
              </a:rPr>
              <a:t>випадку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позитивних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або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негативних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відповідей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27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Ефективність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бесіди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багато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чому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залежить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уміння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створювати</a:t>
            </a:r>
            <a:r>
              <a:rPr lang="ru-RU" sz="3200" b="1" dirty="0">
                <a:solidFill>
                  <a:srgbClr val="002060"/>
                </a:solidFill>
              </a:rPr>
              <a:t> в </a:t>
            </a:r>
            <a:r>
              <a:rPr lang="ru-RU" sz="3200" b="1" dirty="0" err="1">
                <a:solidFill>
                  <a:srgbClr val="002060"/>
                </a:solidFill>
              </a:rPr>
              <a:t>спілкуванні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сприятливу</a:t>
            </a:r>
            <a:r>
              <a:rPr lang="ru-RU" sz="3200" b="1" dirty="0">
                <a:solidFill>
                  <a:srgbClr val="002060"/>
                </a:solidFill>
              </a:rPr>
              <a:t> морально-</a:t>
            </a:r>
            <a:r>
              <a:rPr lang="ru-RU" sz="3200" b="1" dirty="0" err="1">
                <a:solidFill>
                  <a:srgbClr val="002060"/>
                </a:solidFill>
              </a:rPr>
              <a:t>психологічну</a:t>
            </a:r>
            <a:r>
              <a:rPr lang="ru-RU" sz="3200" b="1" dirty="0">
                <a:solidFill>
                  <a:srgbClr val="002060"/>
                </a:solidFill>
              </a:rPr>
              <a:t> атмосферу, </a:t>
            </a:r>
            <a:r>
              <a:rPr lang="ru-RU" sz="3200" b="1" dirty="0" err="1">
                <a:solidFill>
                  <a:srgbClr val="002060"/>
                </a:solidFill>
              </a:rPr>
              <a:t>спостерігати</a:t>
            </a:r>
            <a:r>
              <a:rPr lang="ru-RU" sz="3200" b="1" dirty="0">
                <a:solidFill>
                  <a:srgbClr val="002060"/>
                </a:solidFill>
              </a:rPr>
              <a:t> за </a:t>
            </a:r>
            <a:r>
              <a:rPr lang="ru-RU" sz="3200" b="1" dirty="0" err="1">
                <a:solidFill>
                  <a:srgbClr val="002060"/>
                </a:solidFill>
              </a:rPr>
              <a:t>поведінкою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співрозмовника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його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мімікою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емоційними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реакціями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бажанням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відповідати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або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уникати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відповідей</a:t>
            </a:r>
            <a:r>
              <a:rPr lang="ru-RU" sz="3200" b="1" dirty="0">
                <a:solidFill>
                  <a:srgbClr val="002060"/>
                </a:solidFill>
              </a:rPr>
              <a:t>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/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При </a:t>
            </a:r>
            <a:r>
              <a:rPr lang="ru-RU" sz="3200" b="1" dirty="0" err="1">
                <a:solidFill>
                  <a:srgbClr val="002060"/>
                </a:solidFill>
              </a:rPr>
              <a:t>бесіді</a:t>
            </a:r>
            <a:r>
              <a:rPr lang="ru-RU" sz="3200" b="1" dirty="0">
                <a:solidFill>
                  <a:srgbClr val="002060"/>
                </a:solidFill>
              </a:rPr>
              <a:t>/</a:t>
            </a:r>
            <a:r>
              <a:rPr lang="ru-RU" sz="3200" b="1" dirty="0" err="1">
                <a:solidFill>
                  <a:srgbClr val="002060"/>
                </a:solidFill>
              </a:rPr>
              <a:t>інтерв’ю</a:t>
            </a:r>
            <a:r>
              <a:rPr lang="ru-RU" sz="3200" b="1" dirty="0">
                <a:solidFill>
                  <a:srgbClr val="002060"/>
                </a:solidFill>
              </a:rPr>
              <a:t>, респондент </a:t>
            </a:r>
            <a:r>
              <a:rPr lang="ru-RU" sz="3200" b="1" dirty="0" err="1">
                <a:solidFill>
                  <a:srgbClr val="002060"/>
                </a:solidFill>
              </a:rPr>
              <a:t>може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з’ясувати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незрозумілі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питання</a:t>
            </a:r>
            <a:r>
              <a:rPr lang="ru-RU" sz="3200" b="1" dirty="0">
                <a:solidFill>
                  <a:srgbClr val="002060"/>
                </a:solidFill>
              </a:rPr>
              <a:t>, а </a:t>
            </a:r>
            <a:r>
              <a:rPr lang="ru-RU" sz="3200" b="1" dirty="0" err="1">
                <a:solidFill>
                  <a:srgbClr val="002060"/>
                </a:solidFill>
              </a:rPr>
              <a:t>інтерв</a:t>
            </a:r>
            <a:r>
              <a:rPr lang="en-US" sz="3200" b="1" dirty="0">
                <a:solidFill>
                  <a:srgbClr val="002060"/>
                </a:solidFill>
              </a:rPr>
              <a:t>’</a:t>
            </a:r>
            <a:r>
              <a:rPr lang="ru-RU" sz="3200" b="1" dirty="0" err="1">
                <a:solidFill>
                  <a:srgbClr val="002060"/>
                </a:solidFill>
              </a:rPr>
              <a:t>юер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змінити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формулювання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питання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endParaRPr lang="pl-PL" sz="32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204BC368-5E84-472A-8C21-4D8188A3DF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pl-PL" dirty="0"/>
          </a:p>
        </p:txBody>
      </p:sp>
      <p:pic>
        <p:nvPicPr>
          <p:cNvPr id="6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36ABDF89-6C00-497F-B677-AACE8BE3AC5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9" y="152082"/>
            <a:ext cx="224536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51A0082C-7D6D-4205-826A-6275CCD69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4" y="180975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95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6B63493-9591-4934-A70A-D16AC8F07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2" y="540327"/>
            <a:ext cx="8915399" cy="886691"/>
          </a:xfrm>
        </p:spPr>
        <p:txBody>
          <a:bodyPr>
            <a:normAutofit fontScale="90000"/>
          </a:bodyPr>
          <a:lstStyle/>
          <a:p>
            <a:r>
              <a:rPr lang="uk-UA" altLang="pl-PL" sz="2700" b="1" dirty="0">
                <a:solidFill>
                  <a:srgbClr val="006600"/>
                </a:solidFill>
              </a:rPr>
              <a:t/>
            </a:r>
            <a:br>
              <a:rPr lang="uk-UA" altLang="pl-PL" sz="2700" b="1" dirty="0">
                <a:solidFill>
                  <a:srgbClr val="006600"/>
                </a:solidFill>
              </a:rPr>
            </a:br>
            <a:r>
              <a:rPr lang="uk-UA" altLang="pl-PL" sz="2700" b="1" dirty="0">
                <a:solidFill>
                  <a:srgbClr val="006600"/>
                </a:solidFill>
              </a:rPr>
              <a:t/>
            </a:r>
            <a:br>
              <a:rPr lang="uk-UA" altLang="pl-PL" sz="2700" b="1" dirty="0">
                <a:solidFill>
                  <a:srgbClr val="006600"/>
                </a:solidFill>
              </a:rPr>
            </a:br>
            <a:r>
              <a:rPr lang="uk-UA" altLang="pl-PL" sz="2700" dirty="0"/>
              <a:t> </a:t>
            </a:r>
            <a:r>
              <a:rPr lang="ru-RU" altLang="pl-PL" dirty="0"/>
              <a:t/>
            </a:r>
            <a:br>
              <a:rPr lang="ru-RU" altLang="pl-PL" dirty="0"/>
            </a:br>
            <a:r>
              <a:rPr lang="uk-UA" altLang="pl-PL" b="1" dirty="0">
                <a:solidFill>
                  <a:srgbClr val="006600"/>
                </a:solidFill>
              </a:rPr>
              <a:t>Інтерв'ю –</a:t>
            </a:r>
            <a:endParaRPr lang="pl-PL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35763A18-1581-457E-AFB9-6E79B1C91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5891" y="1676400"/>
            <a:ext cx="9919854" cy="4973781"/>
          </a:xfrm>
        </p:spPr>
        <p:txBody>
          <a:bodyPr>
            <a:noAutofit/>
          </a:bodyPr>
          <a:lstStyle/>
          <a:p>
            <a:r>
              <a:rPr lang="uk-UA" altLang="pl-PL" sz="3600" b="1" dirty="0">
                <a:solidFill>
                  <a:srgbClr val="003399"/>
                </a:solidFill>
              </a:rPr>
              <a:t>психологічний вербально-комунікативний метод, який полягає у проведенні розмови між  інтерв'юером та респондентом по заздалегідь розробленому плану без активного діалогу, без висловлювання своєї думки та своєї особистої оцінки</a:t>
            </a:r>
            <a:r>
              <a:rPr lang="uk-UA" altLang="pl-PL" sz="3600" dirty="0"/>
              <a:t> </a:t>
            </a:r>
            <a:endParaRPr lang="pl-PL" sz="3600" dirty="0"/>
          </a:p>
        </p:txBody>
      </p:sp>
      <p:pic>
        <p:nvPicPr>
          <p:cNvPr id="6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FB5BFD89-5295-42EE-A9C2-909567F7A0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" y="158211"/>
            <a:ext cx="224536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EF77E13F-AFED-4839-A214-EC8A66A5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4" y="180975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644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15F9AD90-9E65-4AC7-94CE-AB74C4A553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Мотивація – </a:t>
            </a:r>
            <a:r>
              <a:rPr lang="uk-UA" b="1" dirty="0" err="1">
                <a:solidFill>
                  <a:srgbClr val="002060"/>
                </a:solidFill>
              </a:rPr>
              <a:t>інтерв</a:t>
            </a:r>
            <a:r>
              <a:rPr lang="en-US" b="1" dirty="0">
                <a:solidFill>
                  <a:srgbClr val="002060"/>
                </a:solidFill>
              </a:rPr>
              <a:t>’</a:t>
            </a:r>
            <a:r>
              <a:rPr lang="uk-UA" b="1" dirty="0" err="1">
                <a:solidFill>
                  <a:srgbClr val="002060"/>
                </a:solidFill>
              </a:rPr>
              <a:t>юера</a:t>
            </a: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/>
            </a:r>
            <a:br>
              <a:rPr lang="uk-UA" b="1" dirty="0">
                <a:solidFill>
                  <a:srgbClr val="002060"/>
                </a:solidFill>
              </a:rPr>
            </a:br>
            <a:r>
              <a:rPr lang="uk-UA" b="1" dirty="0">
                <a:solidFill>
                  <a:srgbClr val="002060"/>
                </a:solidFill>
              </a:rPr>
              <a:t>Мотивація – респондента</a:t>
            </a:r>
            <a:r>
              <a:rPr lang="uk-UA" dirty="0"/>
              <a:t/>
            </a:r>
            <a:br>
              <a:rPr lang="uk-UA" dirty="0"/>
            </a:br>
            <a:endParaRPr lang="pl-PL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2433C1B7-AFA1-40C0-A1DD-FA480CB83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E4C46D15-EEB7-4A12-BF15-C139F48F4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074" y="180975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8D344478-CB97-494F-96A9-5CAC4B2096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9" y="152082"/>
            <a:ext cx="2245360" cy="867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80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A42679E-A106-461A-A5E3-A8686B2B0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415637"/>
            <a:ext cx="8915399" cy="99752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altLang="pl-PL" sz="3200" b="1" dirty="0" err="1">
                <a:solidFill>
                  <a:srgbClr val="002060"/>
                </a:solidFill>
              </a:rPr>
              <a:t>Комунікація</a:t>
            </a:r>
            <a:r>
              <a:rPr lang="ru-RU" altLang="pl-PL" sz="3200" b="1" dirty="0">
                <a:solidFill>
                  <a:srgbClr val="002060"/>
                </a:solidFill>
              </a:rPr>
              <a:t> – </a:t>
            </a:r>
            <a:r>
              <a:rPr lang="ru-RU" altLang="pl-PL" sz="3200" b="1" dirty="0" err="1">
                <a:solidFill>
                  <a:srgbClr val="002060"/>
                </a:solidFill>
              </a:rPr>
              <a:t>це</a:t>
            </a:r>
            <a:r>
              <a:rPr lang="ru-RU" altLang="pl-PL" sz="3200" b="1" dirty="0">
                <a:solidFill>
                  <a:srgbClr val="002060"/>
                </a:solidFill>
              </a:rPr>
              <a:t> </a:t>
            </a:r>
            <a:r>
              <a:rPr lang="ru-RU" altLang="pl-PL" sz="3200" b="1" dirty="0" err="1">
                <a:solidFill>
                  <a:srgbClr val="002060"/>
                </a:solidFill>
              </a:rPr>
              <a:t>механізм</a:t>
            </a:r>
            <a:r>
              <a:rPr lang="ru-RU" altLang="pl-PL" sz="3200" b="1" dirty="0">
                <a:solidFill>
                  <a:srgbClr val="002060"/>
                </a:solidFill>
              </a:rPr>
              <a:t>,</a:t>
            </a:r>
            <a:br>
              <a:rPr lang="ru-RU" altLang="pl-PL" sz="3200" b="1" dirty="0">
                <a:solidFill>
                  <a:srgbClr val="002060"/>
                </a:solidFill>
              </a:rPr>
            </a:br>
            <a:r>
              <a:rPr lang="ru-RU" altLang="pl-PL" sz="2700" b="1" dirty="0"/>
              <a:t> 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3769398C-BDB1-41D5-BB0F-A1522FCA6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8183" y="1108365"/>
            <a:ext cx="9975272" cy="5624944"/>
          </a:xfrm>
        </p:spPr>
        <p:txBody>
          <a:bodyPr>
            <a:normAutofit lnSpcReduction="10000"/>
          </a:bodyPr>
          <a:lstStyle/>
          <a:p>
            <a:r>
              <a:rPr lang="ru-RU" altLang="pl-PL" sz="2800" b="1" dirty="0">
                <a:solidFill>
                  <a:srgbClr val="0070C0"/>
                </a:solidFill>
              </a:rPr>
              <a:t>за </a:t>
            </a:r>
            <a:r>
              <a:rPr lang="ru-RU" altLang="pl-PL" sz="2800" b="1" dirty="0" err="1">
                <a:solidFill>
                  <a:srgbClr val="0070C0"/>
                </a:solidFill>
              </a:rPr>
              <a:t>допомогою</a:t>
            </a:r>
            <a:r>
              <a:rPr lang="ru-RU" altLang="pl-PL" sz="2800" b="1" dirty="0">
                <a:solidFill>
                  <a:srgbClr val="0070C0"/>
                </a:solidFill>
              </a:rPr>
              <a:t> </a:t>
            </a:r>
            <a:r>
              <a:rPr lang="ru-RU" altLang="pl-PL" sz="2800" b="1" dirty="0" err="1">
                <a:solidFill>
                  <a:srgbClr val="0070C0"/>
                </a:solidFill>
              </a:rPr>
              <a:t>якого</a:t>
            </a:r>
            <a:r>
              <a:rPr lang="ru-RU" altLang="pl-PL" sz="2800" b="1" dirty="0">
                <a:solidFill>
                  <a:srgbClr val="0070C0"/>
                </a:solidFill>
              </a:rPr>
              <a:t> </a:t>
            </a:r>
            <a:r>
              <a:rPr lang="ru-RU" altLang="pl-PL" sz="2800" b="1" dirty="0" err="1">
                <a:solidFill>
                  <a:srgbClr val="0070C0"/>
                </a:solidFill>
              </a:rPr>
              <a:t>забезпечується</a:t>
            </a:r>
            <a:r>
              <a:rPr lang="ru-RU" altLang="pl-PL" sz="2800" b="1" dirty="0">
                <a:solidFill>
                  <a:srgbClr val="0070C0"/>
                </a:solidFill>
              </a:rPr>
              <a:t> </a:t>
            </a:r>
            <a:r>
              <a:rPr lang="ru-RU" altLang="pl-PL" sz="2800" b="1" dirty="0" err="1">
                <a:solidFill>
                  <a:srgbClr val="0070C0"/>
                </a:solidFill>
              </a:rPr>
              <a:t>існування</a:t>
            </a:r>
            <a:r>
              <a:rPr lang="ru-RU" altLang="pl-PL" sz="2800" b="1" dirty="0">
                <a:solidFill>
                  <a:srgbClr val="0070C0"/>
                </a:solidFill>
              </a:rPr>
              <a:t> та </a:t>
            </a:r>
            <a:r>
              <a:rPr lang="ru-RU" altLang="pl-PL" sz="2800" b="1" dirty="0" err="1">
                <a:solidFill>
                  <a:srgbClr val="0070C0"/>
                </a:solidFill>
              </a:rPr>
              <a:t>розвиток</a:t>
            </a:r>
            <a:r>
              <a:rPr lang="ru-RU" altLang="pl-PL" sz="2800" b="1" dirty="0">
                <a:solidFill>
                  <a:srgbClr val="0070C0"/>
                </a:solidFill>
              </a:rPr>
              <a:t> </a:t>
            </a:r>
            <a:r>
              <a:rPr lang="ru-RU" altLang="pl-PL" sz="2800" b="1" dirty="0" err="1">
                <a:solidFill>
                  <a:srgbClr val="0070C0"/>
                </a:solidFill>
              </a:rPr>
              <a:t>людських</a:t>
            </a:r>
            <a:r>
              <a:rPr lang="ru-RU" altLang="pl-PL" sz="2800" b="1" dirty="0">
                <a:solidFill>
                  <a:srgbClr val="0070C0"/>
                </a:solidFill>
              </a:rPr>
              <a:t> </a:t>
            </a:r>
            <a:r>
              <a:rPr lang="ru-RU" altLang="pl-PL" sz="2800" b="1" dirty="0" err="1">
                <a:solidFill>
                  <a:srgbClr val="0070C0"/>
                </a:solidFill>
              </a:rPr>
              <a:t>відносин</a:t>
            </a:r>
            <a:r>
              <a:rPr lang="ru-RU" altLang="pl-PL" sz="2800" b="1" dirty="0">
                <a:solidFill>
                  <a:srgbClr val="0070C0"/>
                </a:solidFill>
              </a:rPr>
              <a:t>.</a:t>
            </a:r>
          </a:p>
          <a:p>
            <a:endParaRPr lang="ru-RU" altLang="pl-PL" sz="1400" b="1" dirty="0">
              <a:solidFill>
                <a:srgbClr val="0070C0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altLang="pl-PL" sz="2800" b="1" dirty="0">
                <a:solidFill>
                  <a:srgbClr val="0070C0"/>
                </a:solidFill>
              </a:rPr>
              <a:t> </a:t>
            </a:r>
            <a:r>
              <a:rPr lang="ru-RU" altLang="pl-PL" sz="2800" b="1" dirty="0" err="1">
                <a:solidFill>
                  <a:srgbClr val="0070C0"/>
                </a:solidFill>
              </a:rPr>
              <a:t>Він</a:t>
            </a:r>
            <a:r>
              <a:rPr lang="ru-RU" altLang="pl-PL" sz="2800" b="1" dirty="0">
                <a:solidFill>
                  <a:srgbClr val="0070C0"/>
                </a:solidFill>
              </a:rPr>
              <a:t> </a:t>
            </a:r>
            <a:r>
              <a:rPr lang="ru-RU" altLang="pl-PL" sz="2800" b="1" dirty="0" err="1">
                <a:solidFill>
                  <a:srgbClr val="0070C0"/>
                </a:solidFill>
              </a:rPr>
              <a:t>включає</a:t>
            </a:r>
            <a:r>
              <a:rPr lang="ru-RU" altLang="pl-PL" sz="2800" b="1" dirty="0">
                <a:solidFill>
                  <a:srgbClr val="0070C0"/>
                </a:solidFill>
              </a:rPr>
              <a:t> в себе </a:t>
            </a:r>
            <a:r>
              <a:rPr lang="ru-RU" altLang="pl-PL" sz="2800" b="1" dirty="0" err="1">
                <a:solidFill>
                  <a:srgbClr val="0070C0"/>
                </a:solidFill>
              </a:rPr>
              <a:t>міміку</a:t>
            </a:r>
            <a:r>
              <a:rPr lang="ru-RU" altLang="pl-PL" sz="2800" b="1" dirty="0">
                <a:solidFill>
                  <a:srgbClr val="0070C0"/>
                </a:solidFill>
              </a:rPr>
              <a:t>, </a:t>
            </a:r>
            <a:r>
              <a:rPr lang="ru-RU" altLang="pl-PL" sz="2800" b="1" dirty="0" err="1">
                <a:solidFill>
                  <a:srgbClr val="0070C0"/>
                </a:solidFill>
              </a:rPr>
              <a:t>спілкування</a:t>
            </a:r>
            <a:r>
              <a:rPr lang="ru-RU" altLang="pl-PL" sz="2800" b="1" dirty="0">
                <a:solidFill>
                  <a:srgbClr val="0070C0"/>
                </a:solidFill>
              </a:rPr>
              <a:t>, жести, тон голосу, слова, </a:t>
            </a:r>
            <a:r>
              <a:rPr lang="ru-RU" altLang="pl-PL" sz="2800" b="1" dirty="0" err="1">
                <a:solidFill>
                  <a:srgbClr val="0070C0"/>
                </a:solidFill>
              </a:rPr>
              <a:t>писемність</a:t>
            </a:r>
            <a:r>
              <a:rPr lang="ru-RU" altLang="pl-PL" sz="2800" b="1" dirty="0">
                <a:solidFill>
                  <a:srgbClr val="0070C0"/>
                </a:solidFill>
              </a:rPr>
              <a:t>, а </a:t>
            </a:r>
            <a:r>
              <a:rPr lang="ru-RU" altLang="pl-PL" sz="2800" b="1" dirty="0" err="1">
                <a:solidFill>
                  <a:srgbClr val="0070C0"/>
                </a:solidFill>
              </a:rPr>
              <a:t>також</a:t>
            </a:r>
            <a:r>
              <a:rPr lang="ru-RU" altLang="pl-PL" sz="2800" b="1" dirty="0">
                <a:solidFill>
                  <a:srgbClr val="0070C0"/>
                </a:solidFill>
              </a:rPr>
              <a:t> </a:t>
            </a:r>
            <a:r>
              <a:rPr lang="ru-RU" altLang="pl-PL" sz="2800" b="1" dirty="0" err="1">
                <a:solidFill>
                  <a:srgbClr val="0070C0"/>
                </a:solidFill>
              </a:rPr>
              <a:t>досягнення</a:t>
            </a:r>
            <a:r>
              <a:rPr lang="ru-RU" altLang="pl-PL" sz="2800" b="1" dirty="0">
                <a:solidFill>
                  <a:srgbClr val="0070C0"/>
                </a:solidFill>
              </a:rPr>
              <a:t> по </a:t>
            </a:r>
            <a:r>
              <a:rPr lang="ru-RU" altLang="pl-PL" sz="2800" b="1" dirty="0" err="1">
                <a:solidFill>
                  <a:srgbClr val="0070C0"/>
                </a:solidFill>
              </a:rPr>
              <a:t>завоюванню</a:t>
            </a:r>
            <a:r>
              <a:rPr lang="ru-RU" altLang="pl-PL" sz="2800" b="1" dirty="0">
                <a:solidFill>
                  <a:srgbClr val="0070C0"/>
                </a:solidFill>
              </a:rPr>
              <a:t> простору і часу</a:t>
            </a:r>
            <a:r>
              <a:rPr lang="ru-RU" altLang="pl-PL" sz="2400" b="1" dirty="0">
                <a:solidFill>
                  <a:srgbClr val="0070C0"/>
                </a:solidFill>
              </a:rPr>
              <a:t/>
            </a:r>
            <a:br>
              <a:rPr lang="ru-RU" altLang="pl-PL" sz="2400" b="1" dirty="0">
                <a:solidFill>
                  <a:srgbClr val="0070C0"/>
                </a:solidFill>
              </a:rPr>
            </a:br>
            <a:endParaRPr lang="ru-RU" altLang="pl-PL" sz="2400" b="1" dirty="0">
              <a:solidFill>
                <a:srgbClr val="0070C0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altLang="pl-PL" sz="2400" b="1" dirty="0">
                <a:solidFill>
                  <a:srgbClr val="002060"/>
                </a:solidFill>
              </a:rPr>
              <a:t>Передача інформації через </a:t>
            </a:r>
            <a:r>
              <a:rPr lang="uk-UA" altLang="pl-PL" sz="2400" b="1" dirty="0">
                <a:solidFill>
                  <a:srgbClr val="0070C0"/>
                </a:solidFill>
              </a:rPr>
              <a:t>слова </a:t>
            </a:r>
            <a:r>
              <a:rPr lang="uk-UA" altLang="pl-PL" sz="2000" b="1" dirty="0">
                <a:solidFill>
                  <a:srgbClr val="002060"/>
                </a:solidFill>
              </a:rPr>
              <a:t>(в</a:t>
            </a:r>
            <a:r>
              <a:rPr lang="ru-RU" altLang="pl-PL" sz="2000" b="1" dirty="0">
                <a:solidFill>
                  <a:srgbClr val="002060"/>
                </a:solidFill>
              </a:rPr>
              <a:t>се, </a:t>
            </a:r>
            <a:r>
              <a:rPr lang="ru-RU" altLang="pl-PL" sz="2000" b="1" dirty="0" err="1">
                <a:solidFill>
                  <a:srgbClr val="002060"/>
                </a:solidFill>
              </a:rPr>
              <a:t>що</a:t>
            </a:r>
            <a:r>
              <a:rPr lang="ru-RU" altLang="pl-PL" sz="2000" b="1" dirty="0">
                <a:solidFill>
                  <a:srgbClr val="002060"/>
                </a:solidFill>
              </a:rPr>
              <a:t> ми говоримо)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altLang="pl-PL" sz="2400" b="1" dirty="0">
                <a:solidFill>
                  <a:srgbClr val="002060"/>
                </a:solidFill>
              </a:rPr>
              <a:t> </a:t>
            </a:r>
            <a:r>
              <a:rPr lang="ru-RU" altLang="pl-PL" sz="2400" b="1" dirty="0" err="1">
                <a:solidFill>
                  <a:srgbClr val="002060"/>
                </a:solidFill>
              </a:rPr>
              <a:t>несе</a:t>
            </a:r>
            <a:r>
              <a:rPr lang="ru-RU" altLang="pl-PL" sz="2400" b="1" dirty="0">
                <a:solidFill>
                  <a:srgbClr val="002060"/>
                </a:solidFill>
              </a:rPr>
              <a:t> </a:t>
            </a:r>
            <a:r>
              <a:rPr lang="ru-RU" altLang="pl-PL" sz="2400" b="1" dirty="0" err="1">
                <a:solidFill>
                  <a:srgbClr val="002060"/>
                </a:solidFill>
              </a:rPr>
              <a:t>тільки</a:t>
            </a:r>
            <a:r>
              <a:rPr lang="ru-RU" altLang="pl-PL" sz="2400" b="1" dirty="0">
                <a:solidFill>
                  <a:srgbClr val="002060"/>
                </a:solidFill>
              </a:rPr>
              <a:t> </a:t>
            </a:r>
            <a:r>
              <a:rPr lang="ru-RU" altLang="pl-PL" sz="2400" b="1" dirty="0">
                <a:solidFill>
                  <a:srgbClr val="0070C0"/>
                </a:solidFill>
              </a:rPr>
              <a:t>7%</a:t>
            </a:r>
            <a:r>
              <a:rPr lang="ru-RU" altLang="pl-PL" sz="2400" b="1" dirty="0">
                <a:solidFill>
                  <a:srgbClr val="002060"/>
                </a:solidFill>
              </a:rPr>
              <a:t> </a:t>
            </a:r>
            <a:r>
              <a:rPr lang="ru-RU" altLang="pl-PL" sz="2400" b="1" dirty="0" err="1">
                <a:solidFill>
                  <a:srgbClr val="002060"/>
                </a:solidFill>
              </a:rPr>
              <a:t>інформації</a:t>
            </a:r>
            <a:r>
              <a:rPr lang="ru-RU" altLang="pl-PL" sz="2400" b="1" dirty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uk-UA" altLang="pl-PL" sz="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altLang="pl-PL" sz="2400" b="1" dirty="0">
                <a:solidFill>
                  <a:srgbClr val="002060"/>
                </a:solidFill>
              </a:rPr>
              <a:t>Акцент, тон, ритм, тембр, зміна інтонації </a:t>
            </a:r>
            <a:r>
              <a:rPr lang="ru-RU" altLang="pl-PL" sz="2400" b="1" dirty="0">
                <a:solidFill>
                  <a:srgbClr val="0070C0"/>
                </a:solidFill>
              </a:rPr>
              <a:t>голосу</a:t>
            </a:r>
            <a:endParaRPr lang="uk-UA" altLang="pl-PL" sz="2400" b="1" dirty="0">
              <a:solidFill>
                <a:srgbClr val="0070C0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altLang="pl-PL" sz="2400" b="1" dirty="0" err="1">
                <a:solidFill>
                  <a:srgbClr val="002060"/>
                </a:solidFill>
              </a:rPr>
              <a:t>передають</a:t>
            </a:r>
            <a:r>
              <a:rPr lang="ru-RU" altLang="pl-PL" sz="2400" b="1" dirty="0">
                <a:solidFill>
                  <a:srgbClr val="002060"/>
                </a:solidFill>
              </a:rPr>
              <a:t> </a:t>
            </a:r>
            <a:r>
              <a:rPr lang="ru-RU" altLang="pl-PL" sz="2400" b="1" dirty="0">
                <a:solidFill>
                  <a:srgbClr val="0070C0"/>
                </a:solidFill>
              </a:rPr>
              <a:t>38%</a:t>
            </a:r>
            <a:r>
              <a:rPr lang="ru-RU" altLang="pl-PL" sz="2400" b="1" dirty="0">
                <a:solidFill>
                  <a:srgbClr val="002060"/>
                </a:solidFill>
              </a:rPr>
              <a:t> </a:t>
            </a:r>
            <a:r>
              <a:rPr lang="ru-RU" altLang="pl-PL" sz="2400" b="1" dirty="0" err="1">
                <a:solidFill>
                  <a:srgbClr val="002060"/>
                </a:solidFill>
              </a:rPr>
              <a:t>інформації</a:t>
            </a:r>
            <a:r>
              <a:rPr lang="ru-RU" altLang="pl-PL" sz="2400" b="1" dirty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endParaRPr lang="ru-RU" altLang="pl-PL" sz="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ru-RU" altLang="pl-PL" sz="2400" b="1" dirty="0" err="1">
                <a:solidFill>
                  <a:srgbClr val="0070C0"/>
                </a:solidFill>
              </a:rPr>
              <a:t>Мова</a:t>
            </a:r>
            <a:r>
              <a:rPr lang="ru-RU" altLang="pl-PL" sz="2400" b="1" dirty="0">
                <a:solidFill>
                  <a:srgbClr val="0070C0"/>
                </a:solidFill>
              </a:rPr>
              <a:t> </a:t>
            </a:r>
            <a:r>
              <a:rPr lang="ru-RU" altLang="pl-PL" sz="2400" b="1" dirty="0" err="1">
                <a:solidFill>
                  <a:srgbClr val="0070C0"/>
                </a:solidFill>
              </a:rPr>
              <a:t>тіла</a:t>
            </a:r>
            <a:r>
              <a:rPr lang="ru-RU" altLang="pl-PL" sz="2400" b="1" dirty="0">
                <a:solidFill>
                  <a:srgbClr val="002060"/>
                </a:solidFill>
              </a:rPr>
              <a:t>: </a:t>
            </a:r>
            <a:r>
              <a:rPr lang="uk-UA" altLang="pl-PL" sz="2400" b="1" dirty="0">
                <a:solidFill>
                  <a:srgbClr val="002060"/>
                </a:solidFill>
              </a:rPr>
              <a:t>поза, рухи, міміка тощо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uk-UA" altLang="pl-PL" sz="2400" b="1" dirty="0">
                <a:solidFill>
                  <a:srgbClr val="002060"/>
                </a:solidFill>
              </a:rPr>
              <a:t>передають </a:t>
            </a:r>
            <a:r>
              <a:rPr lang="ru-RU" altLang="pl-PL" sz="2400" b="1" dirty="0">
                <a:solidFill>
                  <a:srgbClr val="0070C0"/>
                </a:solidFill>
              </a:rPr>
              <a:t>55%</a:t>
            </a:r>
            <a:r>
              <a:rPr lang="ru-RU" altLang="pl-PL" sz="2400" b="1" dirty="0">
                <a:solidFill>
                  <a:srgbClr val="002060"/>
                </a:solidFill>
              </a:rPr>
              <a:t> </a:t>
            </a:r>
            <a:r>
              <a:rPr lang="ru-RU" altLang="pl-PL" sz="2400" b="1" dirty="0" err="1">
                <a:solidFill>
                  <a:srgbClr val="002060"/>
                </a:solidFill>
              </a:rPr>
              <a:t>інформації</a:t>
            </a:r>
            <a:endParaRPr lang="pl-PL" sz="2400" dirty="0">
              <a:solidFill>
                <a:srgbClr val="002060"/>
              </a:solidFill>
            </a:endParaRPr>
          </a:p>
        </p:txBody>
      </p:sp>
      <p:pic>
        <p:nvPicPr>
          <p:cNvPr id="6" name="Picture 1" descr="L:\FAIR\Technical Implementation\ER 3.2 TV SS\13.CPE implementation\CPE Implementation Guidelines\CPE Guidelines_for Print\LOGOS\USAID_LOGO.jpg">
            <a:extLst>
              <a:ext uri="{FF2B5EF4-FFF2-40B4-BE49-F238E27FC236}">
                <a16:creationId xmlns:a16="http://schemas.microsoft.com/office/drawing/2014/main" xmlns="" id="{A842150A-A518-496E-AD1C-36E8E5E0363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9" y="152082"/>
            <a:ext cx="2245360" cy="86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7FE2541D-93DB-4998-9F67-516912AC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55" y="209867"/>
            <a:ext cx="1944687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15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os27029">
            <a:extLst>
              <a:ext uri="{FF2B5EF4-FFF2-40B4-BE49-F238E27FC236}">
                <a16:creationId xmlns:a16="http://schemas.microsoft.com/office/drawing/2014/main" xmlns="" id="{17AD2AC6-B497-417A-B3C1-1648986EC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3500439"/>
            <a:ext cx="11858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>
            <a:extLst>
              <a:ext uri="{FF2B5EF4-FFF2-40B4-BE49-F238E27FC236}">
                <a16:creationId xmlns:a16="http://schemas.microsoft.com/office/drawing/2014/main" xmlns="" id="{61BD116B-A10A-4AA9-ACE9-78BC25374B8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404813"/>
            <a:ext cx="7543800" cy="863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Шість</a:t>
            </a:r>
            <a:r>
              <a:rPr lang="ru-RU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основних</a:t>
            </a:r>
            <a:r>
              <a:rPr lang="ru-RU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калібрувань</a:t>
            </a:r>
            <a:endParaRPr lang="ru-RU" alt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xmlns="" id="{382DB337-6288-4F5B-A310-C61C7C793EA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135189" y="1412875"/>
            <a:ext cx="5761037" cy="5119688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ru-R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Позитив/Актив - радость</a:t>
            </a:r>
          </a:p>
          <a:p>
            <a:pPr eaLnBrk="1" hangingPunct="1">
              <a:buFontTx/>
              <a:buNone/>
              <a:defRPr/>
            </a:pPr>
            <a:r>
              <a:rPr lang="ru-RU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</a:p>
          <a:p>
            <a:pPr eaLnBrk="1" hangingPunct="1">
              <a:buFontTx/>
              <a:buNone/>
              <a:defRPr/>
            </a:pPr>
            <a:r>
              <a:rPr lang="ru-R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Позитив/Пассив - спокойствие </a:t>
            </a:r>
          </a:p>
          <a:p>
            <a:pPr eaLnBrk="1" hangingPunct="1">
              <a:buFontTx/>
              <a:buNone/>
              <a:defRPr/>
            </a:pPr>
            <a:r>
              <a:rPr lang="ru-RU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alt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Негатив/Актив - злость</a:t>
            </a:r>
          </a:p>
          <a:p>
            <a:pPr eaLnBrk="1" hangingPunct="1">
              <a:buFontTx/>
              <a:buNone/>
              <a:defRPr/>
            </a:pPr>
            <a:r>
              <a:rPr lang="ru-RU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alt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Негатив/Пассив - гнев</a:t>
            </a:r>
          </a:p>
          <a:p>
            <a:pPr eaLnBrk="1" hangingPunct="1">
              <a:buFontTx/>
              <a:buNone/>
              <a:defRPr/>
            </a:pPr>
            <a:r>
              <a:rPr lang="ru-RU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alt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Заинтересованность</a:t>
            </a:r>
          </a:p>
          <a:p>
            <a:pPr eaLnBrk="1" hangingPunct="1">
              <a:buFontTx/>
              <a:buNone/>
              <a:defRPr/>
            </a:pPr>
            <a:r>
              <a:rPr lang="ru-RU" altLang="ko-KR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ru-RU" alt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Принятие решения</a:t>
            </a:r>
            <a:endParaRPr lang="ru-RU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altLang="ko-KR" sz="1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endParaRPr lang="en-US" altLang="ko-KR" sz="1200" dirty="0">
              <a:effectLst>
                <a:outerShdw blurRad="38100" dist="38100" dir="2700000" algn="tl">
                  <a:srgbClr val="C0C0C0"/>
                </a:outerShdw>
              </a:effectLst>
              <a:ea typeface="Gulim" panose="020B0600000101010101" pitchFamily="34" charset="-127"/>
            </a:endParaRPr>
          </a:p>
        </p:txBody>
      </p:sp>
      <p:pic>
        <p:nvPicPr>
          <p:cNvPr id="2" name="Picture 4" descr="os27013">
            <a:extLst>
              <a:ext uri="{FF2B5EF4-FFF2-40B4-BE49-F238E27FC236}">
                <a16:creationId xmlns:a16="http://schemas.microsoft.com/office/drawing/2014/main" xmlns="" id="{2C86D79B-D33C-446C-B46B-48771E7EB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4" y="1844675"/>
            <a:ext cx="11572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" descr="os30022">
            <a:extLst>
              <a:ext uri="{FF2B5EF4-FFF2-40B4-BE49-F238E27FC236}">
                <a16:creationId xmlns:a16="http://schemas.microsoft.com/office/drawing/2014/main" xmlns="" id="{FECA4DDF-AD1D-4BF3-B24F-1CC8E6F3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509" y="1774034"/>
            <a:ext cx="12715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 descr="os27029">
            <a:extLst>
              <a:ext uri="{FF2B5EF4-FFF2-40B4-BE49-F238E27FC236}">
                <a16:creationId xmlns:a16="http://schemas.microsoft.com/office/drawing/2014/main" xmlns="" id="{1BCC9132-9C35-404D-A438-A51410916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213100"/>
            <a:ext cx="11858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os27096">
            <a:extLst>
              <a:ext uri="{FF2B5EF4-FFF2-40B4-BE49-F238E27FC236}">
                <a16:creationId xmlns:a16="http://schemas.microsoft.com/office/drawing/2014/main" xmlns="" id="{EE3ED610-6237-4915-9162-21B5C2E97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188" y="3429000"/>
            <a:ext cx="1223962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Users\Sudarkin\Pictures\Организатор клипов (Microsoft)\j0285142.jpg">
            <a:extLst>
              <a:ext uri="{FF2B5EF4-FFF2-40B4-BE49-F238E27FC236}">
                <a16:creationId xmlns:a16="http://schemas.microsoft.com/office/drawing/2014/main" xmlns="" id="{A8EF7ABA-132D-46B3-97CA-98575EA4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4941889"/>
            <a:ext cx="18494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os27025">
            <a:extLst>
              <a:ext uri="{FF2B5EF4-FFF2-40B4-BE49-F238E27FC236}">
                <a16:creationId xmlns:a16="http://schemas.microsoft.com/office/drawing/2014/main" xmlns="" id="{1E1578EC-C23D-480B-8C6E-29664C568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4" y="5013325"/>
            <a:ext cx="1411287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16" descr="C:\Users\User\Downloads\PCG Logo White transperent.png">
            <a:extLst>
              <a:ext uri="{FF2B5EF4-FFF2-40B4-BE49-F238E27FC236}">
                <a16:creationId xmlns:a16="http://schemas.microsoft.com/office/drawing/2014/main" xmlns="" id="{ED02605F-C9BA-4727-85D6-BB8D167BB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115889"/>
            <a:ext cx="1173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C2929844-8325-44BF-A399-0303C5E6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xmlns="" id="{01B721FC-E7E1-46E5-82AF-420CAB397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794" y="603328"/>
            <a:ext cx="10813030" cy="6060708"/>
          </a:xfrm>
        </p:spPr>
      </p:pic>
    </p:spTree>
    <p:extLst>
      <p:ext uri="{BB962C8B-B14F-4D97-AF65-F5344CB8AC3E}">
        <p14:creationId xmlns:p14="http://schemas.microsoft.com/office/powerpoint/2010/main" val="50582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9E579-41D5-443C-8406-7F39DF18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8FC25785-7552-412F-BCD3-37FCD305B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819" y="1"/>
            <a:ext cx="10427109" cy="6950636"/>
          </a:xfrm>
        </p:spPr>
      </p:pic>
    </p:spTree>
    <p:extLst>
      <p:ext uri="{BB962C8B-B14F-4D97-AF65-F5344CB8AC3E}">
        <p14:creationId xmlns:p14="http://schemas.microsoft.com/office/powerpoint/2010/main" val="14048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X_CACHE_PICTURE 4 Z3" val="C:\DOCUME~1\admin\LOCALS~1\Temp\OfficeFX\ofx5D8FDE00\5D44B180.EMF"/>
  <p:tag name="OFX_CACHE_PICTURE 5 Z4" val="C:\DOCUME~1\admin\LOCALS~1\Temp\OfficeFX\ofx5D8FDE00\6EF3F000.EMF"/>
  <p:tag name="OFX_CACHE_PICTURE 7 Z5" val="C:\DOCUME~1\admin\LOCALS~1\Temp\OfficeFX\ofx5D8FDE00\7D6F5600.EMF"/>
  <p:tag name="OFX_CACHE_PICTURE 8 Z6" val="C:\DOCUME~1\admin\LOCALS~1\Temp\OfficeFX\ofx5D8FDE00\4904FA80.EMF"/>
  <p:tag name="OFX_CACHE_PICTURE 9 Z7" val="C:\DOCUME~1\admin\LOCALS~1\Temp\OfficeFX\ofx5D8FDE00\546C5B00.EMF"/>
  <p:tag name="OFX_CACHE_PICTURE 10 Z8" val="C:\DOCUME~1\admin\LOCALS~1\Temp\OfficeFX\ofx5D8FDE00\2147254.EMF"/>
  <p:tag name="VARIATION" val="Blue"/>
  <p:tag name="TRANSITIONS" val="Custom"/>
  <p:tag name="CUSTOMTRANSITION" val="Wipe: Light Beam"/>
  <p:tag name="TITLECOLOR" val="Theme"/>
  <p:tag name="BULLETEDCOLOR" val="Theme"/>
  <p:tag name="DRAWINGTEXTCOLOR" val="Ppt"/>
  <p:tag name="DRAWINGBORDERCOLOR" val="Ppt"/>
  <p:tag name="DRAWINGFILLCOLOR" val="Ppt"/>
  <p:tag name="LINECOLOR" val="Ppt"/>
  <p:tag name="PICTUREBORDERCOLOR" val="Theme"/>
  <p:tag name="TITLESTYLE" val="ThreeD"/>
  <p:tag name="BULLETEDSTYLE" val="TwoD"/>
  <p:tag name="DRAWINGTEXTSTYLE" val="TwoD"/>
  <p:tag name="DRAWINGSTYLE" val="ThreeD"/>
  <p:tag name="PICTURESTYLE" val="ThreeD"/>
  <p:tag name="TITLEBORDER" val="Taper-Strong"/>
  <p:tag name="DRAWINGBORDER" val="Square-Small"/>
  <p:tag name="PICTUREBORDER" val="Square-Small"/>
  <p:tag name="TITLESHADOW" val="Soft"/>
  <p:tag name="TITLEFLATSHADOWCOLOR" val="0.5 0.5 0.5"/>
  <p:tag name="TITLEFLATSHADOWOFFSET" val="0.14 -0.14"/>
  <p:tag name="TITLEFLATSHADOWOPACITY" val="1"/>
  <p:tag name="TITLESOFTSHADOWCOLOR" val="0.5 0.5 0.5"/>
  <p:tag name="TITLESOFTSHADOWOFFSET" val="0.07 -0.07"/>
  <p:tag name="TITLESOFTSHADOWOPACITY" val="1"/>
  <p:tag name="TITLEGLOWSHADOWCOLOR" val="0.5 0.5 0.5"/>
  <p:tag name="TITLEGLOWSHADOWOPACITY" val="1"/>
  <p:tag name="TITLEGLOWSHADOWSPREAD" val="1"/>
  <p:tag name="BULLETEDSHADOW" val="Soft"/>
  <p:tag name="BULLETEDFLATSHADOWCOLOR" val="0.5 0.5 0.5"/>
  <p:tag name="BULLETEDFLATSHADOWOFFSET" val="0.14 -0.14"/>
  <p:tag name="BULLETEDFLATSHADOWOPACITY" val="1"/>
  <p:tag name="BULLETEDSOFTSHADOWCOLOR" val="0.5 0.5 0.5"/>
  <p:tag name="BULLETEDSOFTSHADOWOFFSET" val="0.07 -0.07"/>
  <p:tag name="BULLETEDSOFTSHADOWOPACITY" val="1"/>
  <p:tag name="BULLETEDGLOWSHADOWCOLOR" val="0.5 0.5 0.5"/>
  <p:tag name="BULLETEDGLOWSHADOWOPACITY" val="1"/>
  <p:tag name="BULLETEDGLOWSHADOWSPREAD" val="1"/>
  <p:tag name="TITLEINTERACTION" val="None"/>
  <p:tag name="BULLETEDINTERACTION" val="CheckBox"/>
  <p:tag name="DRAWINGINTERACTION" val="CheckBox"/>
  <p:tag name="PICTUREINTERACTION" val="CheckBox"/>
  <p:tag name="LINEINTERACTION" val="CheckBox"/>
  <p:tag name="TITLEANIMATION" val="Enhanced"/>
  <p:tag name="BULLETEDANIMATION" val="Enhanced"/>
  <p:tag name="DRAWINGANIMATION" val="Enhanced"/>
  <p:tag name="PICTUREANIMATION" val="Enhanced"/>
  <p:tag name="LINEANIMATION" val="Enhanced"/>
  <p:tag name="ANIMATIONAUDIO" val="True"/>
  <p:tag name="INTERACTIONAUDIO" val="True"/>
  <p:tag name="TRANSITIONAUDIO" val="True"/>
</p:tagLst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149</TotalTime>
  <Words>380</Words>
  <Application>Microsoft Office PowerPoint</Application>
  <PresentationFormat>Широкоэкранный</PresentationFormat>
  <Paragraphs>88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Gulim</vt:lpstr>
      <vt:lpstr>MS PGothic</vt:lpstr>
      <vt:lpstr>Arial</vt:lpstr>
      <vt:lpstr>Calibri</vt:lpstr>
      <vt:lpstr>Century Gothic</vt:lpstr>
      <vt:lpstr>HY중고딕</vt:lpstr>
      <vt:lpstr>Tahoma</vt:lpstr>
      <vt:lpstr>Times New Roman</vt:lpstr>
      <vt:lpstr>Wingdings 3</vt:lpstr>
      <vt:lpstr>Легкий дым</vt:lpstr>
      <vt:lpstr>Психологічні аспекти збору даних.  Як подолати небажання відвідувачів суду брати участь в опитуванні</vt:lpstr>
      <vt:lpstr>    Методи наукових досліджень  </vt:lpstr>
      <vt:lpstr>При проведенні бесіди  інтерв’юер враховує можливі варіанти бесіди і передбачає її хід у випадку позитивних або негативних відповідей.   Ефективність бесіди багато в чому залежить від уміння створювати в спілкуванні сприятливу морально-психологічну атмосферу, спостерігати за поведінкою співрозмовника, його мімікою, емоційними реакціями, бажанням відповідати або уникати відповідей.  При бесіді/інтерв’ю, респондент може з’ясувати незрозумілі питання, а інтерв’юер змінити формулювання питання. </vt:lpstr>
      <vt:lpstr>    Інтерв'ю –</vt:lpstr>
      <vt:lpstr>Мотивація – інтерв’юера  Мотивація – респондента </vt:lpstr>
      <vt:lpstr>Комунікація – це механізм,  </vt:lpstr>
      <vt:lpstr>Шість основних калібрувань</vt:lpstr>
      <vt:lpstr>Презентация PowerPoint</vt:lpstr>
      <vt:lpstr>Презентация PowerPoint</vt:lpstr>
      <vt:lpstr>                </vt:lpstr>
      <vt:lpstr> СХЕМА</vt:lpstr>
      <vt:lpstr>Інтерв'юер зобов'язаний: - діяти строго за інструкцією; - досконально знати зміст опитувального листа з урахуванням усіляких переходів і фільтрів; - знати, як реєструвати відповіді; - знати, як працювати з картками, додаються до інструментарію </vt:lpstr>
      <vt:lpstr>  “Доброго дня. Мене звати Наталія. А Вас?... Дякую. Ми проводимо опитування щодо якості послуг, які надаються судами. Будь ласка, надайте відповіді на питання...” </vt:lpstr>
      <vt:lpstr>«Доброго дня.  Мене звати Наталія. А Вас? … Дякую. Відповівши на питання анкети щодо якості послуг, які надаються судами, Ви допоможете у розробці рекомендацій щодо поліпшення якості судових послуг.  (Будь ласка (запросити сісти на стілець). Я читатиму питання, а Ви просто даєте відповідь.  Нема правильної чи неправильної відповіді – важлива Ваша думка» </vt:lpstr>
      <vt:lpstr>- Доброго дня. Я – Наталія, помічник судді …  А Ви? (Як Вас звати?) Дякую. Ви звернулися до суду, тому дуже важлива Ваша думка, щодо якості послуг, які надаються судами. - Я поспішаю (“Не маю часу”, “Я не можу”). - Так, згодна. Але відповівши на питання, (ім’я), Ви допоможете у розробці рекомендацій щодо поліпшення якості судових послуг, нам важлива думка кожного громадянина, який звертається до суду. - Я дійсно поспішаю. - Сподіваюсь, (ім'я) що коли Ви закінчите свої справи, дасте відповіді на питання анкети. Візьміть візитку, будь ласка (рекламний проспект...)  Успіху.  </vt:lpstr>
      <vt:lpstr> - Так, згоден/а, ці запитання можуть здаватися дивними та ніби то не стосуються теми, але вони є в цій анкеті і я змушена Вам їх задати. Дякую, що звернули на це увагу. </vt:lpstr>
      <vt:lpstr>Ми спілкуємося навіть тоді, коли мовчимо</vt:lpstr>
      <vt:lpstr>МЕНІ СЬОГОДНІ БУЛО…  ТОМУ ЩО….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31</cp:revision>
  <cp:lastPrinted>2019-04-02T11:33:07Z</cp:lastPrinted>
  <dcterms:created xsi:type="dcterms:W3CDTF">2019-03-25T18:21:23Z</dcterms:created>
  <dcterms:modified xsi:type="dcterms:W3CDTF">2019-04-02T11:33:34Z</dcterms:modified>
</cp:coreProperties>
</file>